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76" r:id="rId15"/>
    <p:sldId id="269" r:id="rId16"/>
    <p:sldId id="270" r:id="rId17"/>
    <p:sldId id="271" r:id="rId18"/>
    <p:sldId id="272" r:id="rId19"/>
    <p:sldId id="273" r:id="rId20"/>
    <p:sldId id="274" r:id="rId21"/>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6" autoAdjust="0"/>
    <p:restoredTop sz="94660"/>
  </p:normalViewPr>
  <p:slideViewPr>
    <p:cSldViewPr snapToGrid="0">
      <p:cViewPr varScale="1">
        <p:scale>
          <a:sx n="68" d="100"/>
          <a:sy n="68" d="100"/>
        </p:scale>
        <p:origin x="84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6/26/2020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9950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03966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6/26/2020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99687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6/26/2020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493262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6/26/2020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687027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862847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6/26/2020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23988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6/26/2020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853118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9501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6/26/2020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2220569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6/26/2020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43789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6/26/2020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‹nº›</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4846080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0" r:id="rId6"/>
    <p:sldLayoutId id="2147483676" r:id="rId7"/>
    <p:sldLayoutId id="2147483677" r:id="rId8"/>
    <p:sldLayoutId id="2147483678" r:id="rId9"/>
    <p:sldLayoutId id="2147483679" r:id="rId10"/>
    <p:sldLayoutId id="214748368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2.jpeg"/><Relationship Id="rId7"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7.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pic>
        <p:nvPicPr>
          <p:cNvPr id="11" name="Picture 4" descr="Mãos, Velho, Idade Avançada, Pessoas Idosas">
            <a:extLst>
              <a:ext uri="{FF2B5EF4-FFF2-40B4-BE49-F238E27FC236}">
                <a16:creationId xmlns:a16="http://schemas.microsoft.com/office/drawing/2014/main" id="{4930325B-2B3E-459E-9B11-5D1C4E6BC488}"/>
              </a:ext>
            </a:extLst>
          </p:cNvPr>
          <p:cNvPicPr>
            <a:picLocks noChangeAspect="1" noChangeArrowheads="1"/>
          </p:cNvPicPr>
          <p:nvPr/>
        </p:nvPicPr>
        <p:blipFill rotWithShape="1">
          <a:blip r:embed="rId2">
            <a:alphaModFix amt="85000"/>
            <a:extLst>
              <a:ext uri="{28A0092B-C50C-407E-A947-70E740481C1C}">
                <a14:useLocalDpi xmlns:a14="http://schemas.microsoft.com/office/drawing/2010/main" val="0"/>
              </a:ext>
            </a:extLst>
          </a:blip>
          <a:srcRect l="906" t="4924" r="13231" b="17996"/>
          <a:stretch/>
        </p:blipFill>
        <p:spPr bwMode="auto">
          <a:xfrm>
            <a:off x="-10057" y="0"/>
            <a:ext cx="12202057" cy="6858000"/>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87">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84A75E38-FDBB-4219-8A9A-1F207C8DEFF2}"/>
              </a:ext>
            </a:extLst>
          </p:cNvPr>
          <p:cNvSpPr>
            <a:spLocks noGrp="1"/>
          </p:cNvSpPr>
          <p:nvPr>
            <p:ph type="ctrTitle"/>
          </p:nvPr>
        </p:nvSpPr>
        <p:spPr>
          <a:xfrm>
            <a:off x="8334623" y="755255"/>
            <a:ext cx="3202016" cy="4198288"/>
          </a:xfrm>
        </p:spPr>
        <p:txBody>
          <a:bodyPr anchor="ctr">
            <a:normAutofit/>
          </a:bodyPr>
          <a:lstStyle/>
          <a:p>
            <a:pPr algn="ctr"/>
            <a:r>
              <a:rPr lang="pt-PT" dirty="0">
                <a:solidFill>
                  <a:srgbClr val="FFFFFF"/>
                </a:solidFill>
                <a:latin typeface="Gadugi" panose="020B0502040204020203" pitchFamily="34" charset="0"/>
                <a:ea typeface="Gadugi" panose="020B0502040204020203" pitchFamily="34" charset="0"/>
              </a:rPr>
              <a:t>Como tornar o ambiente em casa seguro para a pessoa idosa?</a:t>
            </a:r>
          </a:p>
        </p:txBody>
      </p:sp>
      <p:sp>
        <p:nvSpPr>
          <p:cNvPr id="90" name="Rectangle 89">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CaixaDeTexto 14">
            <a:extLst>
              <a:ext uri="{FF2B5EF4-FFF2-40B4-BE49-F238E27FC236}">
                <a16:creationId xmlns:a16="http://schemas.microsoft.com/office/drawing/2014/main" id="{EAE5ACB9-BFF3-4E56-AAF8-33E6C17B39CD}"/>
              </a:ext>
            </a:extLst>
          </p:cNvPr>
          <p:cNvSpPr txBox="1"/>
          <p:nvPr/>
        </p:nvSpPr>
        <p:spPr>
          <a:xfrm>
            <a:off x="8020400" y="5433597"/>
            <a:ext cx="3774141" cy="823302"/>
          </a:xfrm>
          <a:prstGeom prst="rect">
            <a:avLst/>
          </a:prstGeom>
          <a:noFill/>
        </p:spPr>
        <p:txBody>
          <a:bodyPr wrap="square" rtlCol="0">
            <a:spAutoFit/>
          </a:bodyPr>
          <a:lstStyle/>
          <a:p>
            <a:pPr algn="ctr">
              <a:spcAft>
                <a:spcPts val="600"/>
              </a:spcAft>
            </a:pPr>
            <a:r>
              <a:rPr lang="pt-PT" b="1" dirty="0">
                <a:solidFill>
                  <a:schemeClr val="bg1"/>
                </a:solidFill>
                <a:latin typeface="Gadugi" panose="020B0502040204020203" pitchFamily="34" charset="0"/>
                <a:ea typeface="Gadugi" panose="020B0502040204020203" pitchFamily="34" charset="0"/>
              </a:rPr>
              <a:t>Cuidar </a:t>
            </a:r>
            <a:r>
              <a:rPr lang="pt-PT" sz="2400" b="1" dirty="0">
                <a:solidFill>
                  <a:schemeClr val="bg1"/>
                </a:solidFill>
                <a:latin typeface="Gadugi" panose="020B0502040204020203" pitchFamily="34" charset="0"/>
                <a:ea typeface="Gadugi" panose="020B0502040204020203" pitchFamily="34" charset="0"/>
              </a:rPr>
              <a:t>+</a:t>
            </a:r>
          </a:p>
          <a:p>
            <a:pPr algn="ctr">
              <a:spcAft>
                <a:spcPts val="600"/>
              </a:spcAft>
            </a:pPr>
            <a:r>
              <a:rPr lang="pt-PT" sz="1850" dirty="0">
                <a:solidFill>
                  <a:schemeClr val="bg1"/>
                </a:solidFill>
                <a:latin typeface="Gadugi" panose="020B0502040204020203" pitchFamily="34" charset="0"/>
                <a:ea typeface="Gadugi" panose="020B0502040204020203" pitchFamily="34" charset="0"/>
              </a:rPr>
              <a:t> Por um Envelhecimento Saudável!</a:t>
            </a:r>
          </a:p>
        </p:txBody>
      </p:sp>
      <p:pic>
        <p:nvPicPr>
          <p:cNvPr id="16" name="Picture 2">
            <a:extLst>
              <a:ext uri="{FF2B5EF4-FFF2-40B4-BE49-F238E27FC236}">
                <a16:creationId xmlns:a16="http://schemas.microsoft.com/office/drawing/2014/main" id="{4BBCBDFB-5387-4F2C-A39A-36DA172E3A5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923089" y="4484045"/>
            <a:ext cx="815608" cy="81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207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36">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588"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aixaDeTexto 2">
            <a:extLst>
              <a:ext uri="{FF2B5EF4-FFF2-40B4-BE49-F238E27FC236}">
                <a16:creationId xmlns:a16="http://schemas.microsoft.com/office/drawing/2014/main" id="{0760897D-28B5-4685-95A1-4E2B47D60796}"/>
              </a:ext>
            </a:extLst>
          </p:cNvPr>
          <p:cNvSpPr txBox="1"/>
          <p:nvPr/>
        </p:nvSpPr>
        <p:spPr>
          <a:xfrm>
            <a:off x="804432" y="1808480"/>
            <a:ext cx="6690843" cy="3793237"/>
          </a:xfrm>
          <a:prstGeom prst="rect">
            <a:avLst/>
          </a:prstGeom>
        </p:spPr>
        <p:txBody>
          <a:bodyPr vert="horz" lIns="91440" tIns="45720" rIns="91440" bIns="45720" rtlCol="0" anchor="ctr">
            <a:normAutofit lnSpcReduction="10000"/>
          </a:bodyPr>
          <a:lstStyle/>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sz="2400" dirty="0">
                <a:solidFill>
                  <a:srgbClr val="FFFFFF"/>
                </a:solidFill>
              </a:rPr>
              <a:t>A </a:t>
            </a:r>
            <a:r>
              <a:rPr lang="en-US" sz="2400" dirty="0" err="1">
                <a:solidFill>
                  <a:srgbClr val="FFFFFF"/>
                </a:solidFill>
              </a:rPr>
              <a:t>pessoa</a:t>
            </a:r>
            <a:r>
              <a:rPr lang="en-US" sz="2400" dirty="0">
                <a:solidFill>
                  <a:srgbClr val="FFFFFF"/>
                </a:solidFill>
              </a:rPr>
              <a:t> </a:t>
            </a:r>
            <a:r>
              <a:rPr lang="en-US" sz="2400" dirty="0" err="1">
                <a:solidFill>
                  <a:srgbClr val="FFFFFF"/>
                </a:solidFill>
              </a:rPr>
              <a:t>idosa</a:t>
            </a:r>
            <a:r>
              <a:rPr lang="en-US" sz="2400" dirty="0">
                <a:solidFill>
                  <a:srgbClr val="FFFFFF"/>
                </a:solidFill>
              </a:rPr>
              <a:t> </a:t>
            </a:r>
            <a:r>
              <a:rPr lang="en-US" sz="2400" dirty="0" err="1">
                <a:solidFill>
                  <a:srgbClr val="FFFFFF"/>
                </a:solidFill>
              </a:rPr>
              <a:t>utiliza</a:t>
            </a:r>
            <a:r>
              <a:rPr lang="en-US" sz="2400" dirty="0">
                <a:solidFill>
                  <a:srgbClr val="FFFFFF"/>
                </a:solidFill>
              </a:rPr>
              <a:t> </a:t>
            </a:r>
            <a:r>
              <a:rPr lang="en-US" sz="2400" dirty="0" err="1">
                <a:solidFill>
                  <a:srgbClr val="FFFFFF"/>
                </a:solidFill>
              </a:rPr>
              <a:t>auxiliares</a:t>
            </a:r>
            <a:r>
              <a:rPr lang="en-US" sz="2400" dirty="0">
                <a:solidFill>
                  <a:srgbClr val="FFFFFF"/>
                </a:solidFill>
              </a:rPr>
              <a:t> de </a:t>
            </a:r>
            <a:r>
              <a:rPr lang="en-US" sz="2400" dirty="0" err="1">
                <a:solidFill>
                  <a:srgbClr val="FFFFFF"/>
                </a:solidFill>
              </a:rPr>
              <a:t>marcha</a:t>
            </a:r>
            <a:r>
              <a:rPr lang="en-US" sz="2400" dirty="0">
                <a:solidFill>
                  <a:srgbClr val="FFFFFF"/>
                </a:solidFill>
              </a:rPr>
              <a:t>? (</a:t>
            </a:r>
            <a:r>
              <a:rPr lang="en-US" sz="2400" dirty="0" err="1">
                <a:solidFill>
                  <a:srgbClr val="FFFFFF"/>
                </a:solidFill>
              </a:rPr>
              <a:t>bengala</a:t>
            </a:r>
            <a:r>
              <a:rPr lang="en-US" sz="2400" dirty="0">
                <a:solidFill>
                  <a:srgbClr val="FFFFFF"/>
                </a:solidFill>
              </a:rPr>
              <a:t>, </a:t>
            </a:r>
            <a:r>
              <a:rPr lang="en-US" sz="2400" dirty="0" err="1">
                <a:solidFill>
                  <a:srgbClr val="FFFFFF"/>
                </a:solidFill>
              </a:rPr>
              <a:t>andarilho</a:t>
            </a:r>
            <a:r>
              <a:rPr lang="en-US" sz="2400" dirty="0">
                <a:solidFill>
                  <a:srgbClr val="FFFFFF"/>
                </a:solidFill>
              </a:rPr>
              <a:t>, </a:t>
            </a:r>
            <a:r>
              <a:rPr lang="en-US" sz="2400" dirty="0" err="1">
                <a:solidFill>
                  <a:srgbClr val="FFFFFF"/>
                </a:solidFill>
              </a:rPr>
              <a:t>cadeira</a:t>
            </a:r>
            <a:r>
              <a:rPr lang="en-US" sz="2400" dirty="0">
                <a:solidFill>
                  <a:srgbClr val="FFFFFF"/>
                </a:solidFill>
              </a:rPr>
              <a:t> de </a:t>
            </a:r>
            <a:r>
              <a:rPr lang="en-US" sz="2400" dirty="0" err="1">
                <a:solidFill>
                  <a:srgbClr val="FFFFFF"/>
                </a:solidFill>
              </a:rPr>
              <a:t>rodas</a:t>
            </a:r>
            <a:r>
              <a:rPr lang="en-US" sz="2400" dirty="0">
                <a:solidFill>
                  <a:srgbClr val="FFFFFF"/>
                </a:solidFill>
              </a:rPr>
              <a:t>, </a:t>
            </a:r>
            <a:r>
              <a:rPr lang="en-US" sz="2400" dirty="0" err="1">
                <a:solidFill>
                  <a:srgbClr val="FFFFFF"/>
                </a:solidFill>
              </a:rPr>
              <a:t>etc</a:t>
            </a:r>
            <a:r>
              <a:rPr lang="en-US" sz="2400" dirty="0">
                <a:solidFill>
                  <a:srgbClr val="FFFFFF"/>
                </a:solidFill>
              </a:rPr>
              <a:t>)</a:t>
            </a:r>
          </a:p>
          <a:p>
            <a:pPr defTabSz="457200">
              <a:spcBef>
                <a:spcPct val="20000"/>
              </a:spcBef>
              <a:spcAft>
                <a:spcPts val="600"/>
              </a:spcAft>
              <a:buClr>
                <a:schemeClr val="accent1"/>
              </a:buClr>
              <a:buSzPct val="92000"/>
            </a:pPr>
            <a:endParaRPr lang="en-US" sz="2400" dirty="0">
              <a:solidFill>
                <a:srgbClr val="FFFFFF"/>
              </a:solidFill>
            </a:endParaRPr>
          </a:p>
          <a:p>
            <a:pPr defTabSz="457200">
              <a:spcBef>
                <a:spcPct val="20000"/>
              </a:spcBef>
              <a:spcAft>
                <a:spcPts val="600"/>
              </a:spcAft>
              <a:buClr>
                <a:schemeClr val="accent1"/>
              </a:buClr>
              <a:buSzPct val="92000"/>
            </a:pPr>
            <a:endParaRPr lang="en-US" dirty="0">
              <a:solidFill>
                <a:srgbClr val="FFFFFF"/>
              </a:solidFill>
            </a:endParaRPr>
          </a:p>
          <a:p>
            <a:pPr defTabSz="457200">
              <a:spcBef>
                <a:spcPct val="20000"/>
              </a:spcBef>
              <a:spcAft>
                <a:spcPts val="600"/>
              </a:spcAft>
              <a:buClr>
                <a:schemeClr val="accent1"/>
              </a:buClr>
              <a:buSzPct val="92000"/>
            </a:pPr>
            <a:endParaRPr lang="en-US" dirty="0">
              <a:solidFill>
                <a:srgbClr val="FFFFFF"/>
              </a:solidFill>
            </a:endParaRPr>
          </a:p>
          <a:p>
            <a:pPr defTabSz="457200">
              <a:spcBef>
                <a:spcPct val="20000"/>
              </a:spcBef>
              <a:spcAft>
                <a:spcPts val="600"/>
              </a:spcAft>
              <a:buClr>
                <a:schemeClr val="accent1"/>
              </a:buClr>
              <a:buSzPct val="92000"/>
            </a:pPr>
            <a:endParaRPr lang="en-US" dirty="0">
              <a:solidFill>
                <a:srgbClr val="FFFFFF"/>
              </a:solidFill>
            </a:endParaRPr>
          </a:p>
          <a:p>
            <a:pPr marL="285750" indent="-285750" algn="just" defTabSz="457200">
              <a:spcBef>
                <a:spcPct val="20000"/>
              </a:spcBef>
              <a:spcAft>
                <a:spcPts val="600"/>
              </a:spcAft>
              <a:buClr>
                <a:schemeClr val="accent1"/>
              </a:buClr>
              <a:buSzPct val="92000"/>
              <a:buFont typeface="Wingdings" panose="05000000000000000000" pitchFamily="2" charset="2"/>
              <a:buChar char="ü"/>
            </a:pPr>
            <a:r>
              <a:rPr lang="en-US" sz="2400" dirty="0" err="1">
                <a:solidFill>
                  <a:srgbClr val="FFFFFF"/>
                </a:solidFill>
              </a:rPr>
              <a:t>Coloque-os</a:t>
            </a:r>
            <a:r>
              <a:rPr lang="en-US" sz="2400" dirty="0">
                <a:solidFill>
                  <a:srgbClr val="FFFFFF"/>
                </a:solidFill>
              </a:rPr>
              <a:t> num local </a:t>
            </a:r>
            <a:r>
              <a:rPr lang="en-US" sz="2400" dirty="0" err="1">
                <a:solidFill>
                  <a:srgbClr val="FFFFFF"/>
                </a:solidFill>
              </a:rPr>
              <a:t>perto</a:t>
            </a:r>
            <a:r>
              <a:rPr lang="en-US" sz="2400" dirty="0">
                <a:solidFill>
                  <a:srgbClr val="FFFFFF"/>
                </a:solidFill>
              </a:rPr>
              <a:t> da </a:t>
            </a:r>
            <a:r>
              <a:rPr lang="en-US" sz="2400" dirty="0" err="1">
                <a:solidFill>
                  <a:srgbClr val="FFFFFF"/>
                </a:solidFill>
              </a:rPr>
              <a:t>pessoa</a:t>
            </a:r>
            <a:r>
              <a:rPr lang="en-US" sz="2400" dirty="0">
                <a:solidFill>
                  <a:srgbClr val="FFFFFF"/>
                </a:solidFill>
              </a:rPr>
              <a:t> </a:t>
            </a:r>
            <a:r>
              <a:rPr lang="en-US" sz="2400" dirty="0" err="1">
                <a:solidFill>
                  <a:srgbClr val="FFFFFF"/>
                </a:solidFill>
              </a:rPr>
              <a:t>idosa</a:t>
            </a:r>
            <a:r>
              <a:rPr lang="en-US" sz="2400" dirty="0">
                <a:solidFill>
                  <a:srgbClr val="FFFFFF"/>
                </a:solidFill>
              </a:rPr>
              <a:t>, para  que </a:t>
            </a:r>
            <a:r>
              <a:rPr lang="en-US" sz="2400" dirty="0" err="1">
                <a:solidFill>
                  <a:srgbClr val="FFFFFF"/>
                </a:solidFill>
              </a:rPr>
              <a:t>consiga</a:t>
            </a:r>
            <a:r>
              <a:rPr lang="en-US" sz="2400" dirty="0">
                <a:solidFill>
                  <a:srgbClr val="FFFFFF"/>
                </a:solidFill>
              </a:rPr>
              <a:t> </a:t>
            </a:r>
            <a:r>
              <a:rPr lang="en-US" sz="2400" dirty="0" err="1">
                <a:solidFill>
                  <a:srgbClr val="FFFFFF"/>
                </a:solidFill>
              </a:rPr>
              <a:t>facilmente</a:t>
            </a:r>
            <a:r>
              <a:rPr lang="en-US" sz="2400" dirty="0">
                <a:solidFill>
                  <a:srgbClr val="FFFFFF"/>
                </a:solidFill>
              </a:rPr>
              <a:t> </a:t>
            </a:r>
            <a:r>
              <a:rPr lang="en-US" sz="2400" dirty="0" err="1">
                <a:solidFill>
                  <a:srgbClr val="FFFFFF"/>
                </a:solidFill>
              </a:rPr>
              <a:t>aceder-lhes</a:t>
            </a:r>
            <a:r>
              <a:rPr lang="en-US" sz="2400" dirty="0">
                <a:solidFill>
                  <a:srgbClr val="FFFFFF"/>
                </a:solidFill>
              </a:rPr>
              <a:t> </a:t>
            </a:r>
            <a:r>
              <a:rPr lang="en-US" sz="2400" dirty="0" err="1">
                <a:solidFill>
                  <a:srgbClr val="FFFFFF"/>
                </a:solidFill>
              </a:rPr>
              <a:t>quando</a:t>
            </a:r>
            <a:r>
              <a:rPr lang="en-US" sz="2400" dirty="0">
                <a:solidFill>
                  <a:srgbClr val="FFFFFF"/>
                </a:solidFill>
              </a:rPr>
              <a:t> se </a:t>
            </a:r>
            <a:r>
              <a:rPr lang="en-US" sz="2400" dirty="0" err="1">
                <a:solidFill>
                  <a:srgbClr val="FFFFFF"/>
                </a:solidFill>
              </a:rPr>
              <a:t>levantar</a:t>
            </a:r>
            <a:r>
              <a:rPr lang="en-US" sz="2400" dirty="0">
                <a:solidFill>
                  <a:srgbClr val="FFFFFF"/>
                </a:solidFill>
              </a:rPr>
              <a:t> da </a:t>
            </a:r>
            <a:r>
              <a:rPr lang="en-US" sz="2400" dirty="0" err="1">
                <a:solidFill>
                  <a:srgbClr val="FFFFFF"/>
                </a:solidFill>
              </a:rPr>
              <a:t>cama</a:t>
            </a:r>
            <a:r>
              <a:rPr lang="en-US" sz="2400" dirty="0">
                <a:solidFill>
                  <a:srgbClr val="FFFFFF"/>
                </a:solidFill>
              </a:rPr>
              <a:t>.</a:t>
            </a:r>
          </a:p>
        </p:txBody>
      </p:sp>
      <p:pic>
        <p:nvPicPr>
          <p:cNvPr id="28" name="Picture 8">
            <a:extLst>
              <a:ext uri="{FF2B5EF4-FFF2-40B4-BE49-F238E27FC236}">
                <a16:creationId xmlns:a16="http://schemas.microsoft.com/office/drawing/2014/main" id="{E2152663-A7B0-4165-87D5-8079D286CD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9" t="2460" r="1851" b="35694"/>
          <a:stretch/>
        </p:blipFill>
        <p:spPr bwMode="auto">
          <a:xfrm>
            <a:off x="8476761" y="2107619"/>
            <a:ext cx="3053422" cy="2936893"/>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3EF9D0B9-F7AE-4920-B7B7-D91EC6377492}"/>
              </a:ext>
            </a:extLst>
          </p:cNvPr>
          <p:cNvSpPr txBox="1"/>
          <p:nvPr/>
        </p:nvSpPr>
        <p:spPr>
          <a:xfrm>
            <a:off x="1302936" y="3034216"/>
            <a:ext cx="934905" cy="461665"/>
          </a:xfrm>
          <a:prstGeom prst="rect">
            <a:avLst/>
          </a:prstGeom>
          <a:noFill/>
        </p:spPr>
        <p:txBody>
          <a:bodyPr wrap="square" rtlCol="0">
            <a:spAutoFit/>
          </a:bodyPr>
          <a:lstStyle/>
          <a:p>
            <a:r>
              <a:rPr lang="pt-PT" sz="2400" u="sng" dirty="0"/>
              <a:t>Sim</a:t>
            </a:r>
          </a:p>
        </p:txBody>
      </p:sp>
      <p:sp>
        <p:nvSpPr>
          <p:cNvPr id="5" name="CaixaDeTexto 4">
            <a:extLst>
              <a:ext uri="{FF2B5EF4-FFF2-40B4-BE49-F238E27FC236}">
                <a16:creationId xmlns:a16="http://schemas.microsoft.com/office/drawing/2014/main" id="{8C621B4C-C6B6-4BFB-87BD-A05F8E46705C}"/>
              </a:ext>
            </a:extLst>
          </p:cNvPr>
          <p:cNvSpPr txBox="1"/>
          <p:nvPr/>
        </p:nvSpPr>
        <p:spPr>
          <a:xfrm>
            <a:off x="2996919" y="3034216"/>
            <a:ext cx="914400" cy="461665"/>
          </a:xfrm>
          <a:prstGeom prst="rect">
            <a:avLst/>
          </a:prstGeom>
          <a:noFill/>
        </p:spPr>
        <p:txBody>
          <a:bodyPr wrap="square" rtlCol="0">
            <a:spAutoFit/>
          </a:bodyPr>
          <a:lstStyle/>
          <a:p>
            <a:r>
              <a:rPr lang="pt-PT" sz="2400" dirty="0">
                <a:hlinkClick r:id="rId3" action="ppaction://hlinksldjump">
                  <a:extLst>
                    <a:ext uri="{A12FA001-AC4F-418D-AE19-62706E023703}">
                      <ahyp:hlinkClr xmlns:ahyp="http://schemas.microsoft.com/office/drawing/2018/hyperlinkcolor" val="tx"/>
                    </a:ext>
                  </a:extLst>
                </a:hlinkClick>
              </a:rPr>
              <a:t>Não</a:t>
            </a:r>
            <a:endParaRPr lang="pt-PT" sz="2400" dirty="0"/>
          </a:p>
        </p:txBody>
      </p:sp>
      <p:pic>
        <p:nvPicPr>
          <p:cNvPr id="49" name="Gráfico 48" descr="Gesto de toque duplo">
            <a:extLst>
              <a:ext uri="{FF2B5EF4-FFF2-40B4-BE49-F238E27FC236}">
                <a16:creationId xmlns:a16="http://schemas.microsoft.com/office/drawing/2014/main" id="{A26053A5-975F-4DFE-A9B2-6EF94D5BC1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227769">
            <a:off x="1905795" y="3163834"/>
            <a:ext cx="664093" cy="664093"/>
          </a:xfrm>
          <a:prstGeom prst="rect">
            <a:avLst/>
          </a:prstGeom>
        </p:spPr>
      </p:pic>
      <p:pic>
        <p:nvPicPr>
          <p:cNvPr id="51" name="Gráfico 50" descr="Gesto de toque duplo">
            <a:extLst>
              <a:ext uri="{FF2B5EF4-FFF2-40B4-BE49-F238E27FC236}">
                <a16:creationId xmlns:a16="http://schemas.microsoft.com/office/drawing/2014/main" id="{E1343586-F869-444A-9F46-F4869202EB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227769">
            <a:off x="3697772" y="3163835"/>
            <a:ext cx="664093" cy="664093"/>
          </a:xfrm>
          <a:prstGeom prst="rect">
            <a:avLst/>
          </a:prstGeom>
        </p:spPr>
      </p:pic>
    </p:spTree>
    <p:extLst>
      <p:ext uri="{BB962C8B-B14F-4D97-AF65-F5344CB8AC3E}">
        <p14:creationId xmlns:p14="http://schemas.microsoft.com/office/powerpoint/2010/main" val="1196766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588"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aixaDeTexto 2">
            <a:extLst>
              <a:ext uri="{FF2B5EF4-FFF2-40B4-BE49-F238E27FC236}">
                <a16:creationId xmlns:a16="http://schemas.microsoft.com/office/drawing/2014/main" id="{3B3C1F0A-A2EB-4498-9E21-58979A7C3CEF}"/>
              </a:ext>
            </a:extLst>
          </p:cNvPr>
          <p:cNvSpPr txBox="1"/>
          <p:nvPr/>
        </p:nvSpPr>
        <p:spPr>
          <a:xfrm>
            <a:off x="807559" y="938022"/>
            <a:ext cx="6647905" cy="1188720"/>
          </a:xfrm>
          <a:prstGeom prst="rect">
            <a:avLst/>
          </a:prstGeom>
        </p:spPr>
        <p:txBody>
          <a:bodyPr vert="horz" lIns="91440" tIns="45720" rIns="91440" bIns="45720" rtlCol="0" anchor="b">
            <a:normAutofit/>
          </a:bodyPr>
          <a:lstStyle/>
          <a:p>
            <a:pPr defTabSz="457200">
              <a:spcBef>
                <a:spcPct val="0"/>
              </a:spcBef>
              <a:spcAft>
                <a:spcPts val="600"/>
              </a:spcAft>
            </a:pPr>
            <a:r>
              <a:rPr lang="en-US" sz="2800" cap="all">
                <a:solidFill>
                  <a:srgbClr val="FFFFFF"/>
                </a:solidFill>
                <a:latin typeface="+mj-lt"/>
                <a:ea typeface="+mj-ea"/>
                <a:cs typeface="+mj-cs"/>
              </a:rPr>
              <a:t>Outras sugestões:</a:t>
            </a:r>
          </a:p>
        </p:txBody>
      </p:sp>
      <p:sp>
        <p:nvSpPr>
          <p:cNvPr id="19" name="Rectangle 18">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 name="Retângulo 1">
            <a:extLst>
              <a:ext uri="{FF2B5EF4-FFF2-40B4-BE49-F238E27FC236}">
                <a16:creationId xmlns:a16="http://schemas.microsoft.com/office/drawing/2014/main" id="{C6BB974A-1FEA-475B-BDC0-4CFDE35B2737}"/>
              </a:ext>
            </a:extLst>
          </p:cNvPr>
          <p:cNvSpPr/>
          <p:nvPr/>
        </p:nvSpPr>
        <p:spPr>
          <a:xfrm>
            <a:off x="807559" y="2340864"/>
            <a:ext cx="6690843" cy="3793237"/>
          </a:xfrm>
          <a:prstGeom prst="rect">
            <a:avLst/>
          </a:prstGeom>
        </p:spPr>
        <p:txBody>
          <a:bodyPr vert="horz" lIns="91440" tIns="45720" rIns="91440" bIns="45720" rtlCol="0" anchor="ctr">
            <a:normAutofit/>
          </a:bodyPr>
          <a:lstStyle/>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sz="2400" dirty="0" err="1">
                <a:solidFill>
                  <a:srgbClr val="FFFFFF"/>
                </a:solidFill>
              </a:rPr>
              <a:t>Mantenha</a:t>
            </a:r>
            <a:r>
              <a:rPr lang="en-US" sz="2400" dirty="0">
                <a:solidFill>
                  <a:srgbClr val="FFFFFF"/>
                </a:solidFill>
              </a:rPr>
              <a:t> </a:t>
            </a:r>
            <a:r>
              <a:rPr lang="en-US" sz="2400" dirty="0" err="1">
                <a:solidFill>
                  <a:srgbClr val="FFFFFF"/>
                </a:solidFill>
              </a:rPr>
              <a:t>os</a:t>
            </a:r>
            <a:r>
              <a:rPr lang="en-US" sz="2400" dirty="0">
                <a:solidFill>
                  <a:srgbClr val="FFFFFF"/>
                </a:solidFill>
              </a:rPr>
              <a:t> </a:t>
            </a:r>
            <a:r>
              <a:rPr lang="en-US" sz="2400" dirty="0" err="1">
                <a:solidFill>
                  <a:srgbClr val="FFFFFF"/>
                </a:solidFill>
              </a:rPr>
              <a:t>candeeiros</a:t>
            </a:r>
            <a:r>
              <a:rPr lang="en-US" sz="2400" dirty="0">
                <a:solidFill>
                  <a:srgbClr val="FFFFFF"/>
                </a:solidFill>
              </a:rPr>
              <a:t> </a:t>
            </a:r>
            <a:r>
              <a:rPr lang="en-US" sz="2400" dirty="0" err="1">
                <a:solidFill>
                  <a:srgbClr val="FFFFFF"/>
                </a:solidFill>
              </a:rPr>
              <a:t>bem</a:t>
            </a:r>
            <a:r>
              <a:rPr lang="en-US" sz="2400" dirty="0">
                <a:solidFill>
                  <a:srgbClr val="FFFFFF"/>
                </a:solidFill>
              </a:rPr>
              <a:t> </a:t>
            </a:r>
            <a:r>
              <a:rPr lang="en-US" sz="2400" dirty="0" err="1">
                <a:solidFill>
                  <a:srgbClr val="FFFFFF"/>
                </a:solidFill>
              </a:rPr>
              <a:t>perto</a:t>
            </a:r>
            <a:r>
              <a:rPr lang="en-US" sz="2400" dirty="0">
                <a:solidFill>
                  <a:srgbClr val="FFFFFF"/>
                </a:solidFill>
              </a:rPr>
              <a:t> da </a:t>
            </a:r>
            <a:r>
              <a:rPr lang="en-US" sz="2400" dirty="0" err="1">
                <a:solidFill>
                  <a:srgbClr val="FFFFFF"/>
                </a:solidFill>
              </a:rPr>
              <a:t>cama</a:t>
            </a:r>
            <a:r>
              <a:rPr lang="en-US" sz="2400" dirty="0">
                <a:solidFill>
                  <a:srgbClr val="FFFFFF"/>
                </a:solidFill>
              </a:rPr>
              <a:t> da </a:t>
            </a:r>
            <a:r>
              <a:rPr lang="en-US" sz="2400" dirty="0" err="1">
                <a:solidFill>
                  <a:srgbClr val="FFFFFF"/>
                </a:solidFill>
              </a:rPr>
              <a:t>pessoa</a:t>
            </a:r>
            <a:r>
              <a:rPr lang="en-US" sz="2400" dirty="0">
                <a:solidFill>
                  <a:srgbClr val="FFFFFF"/>
                </a:solidFill>
              </a:rPr>
              <a:t> </a:t>
            </a:r>
            <a:r>
              <a:rPr lang="en-US" sz="2400" dirty="0" err="1">
                <a:solidFill>
                  <a:srgbClr val="FFFFFF"/>
                </a:solidFill>
              </a:rPr>
              <a:t>idosa</a:t>
            </a:r>
            <a:r>
              <a:rPr lang="en-US" sz="2400" dirty="0">
                <a:solidFill>
                  <a:srgbClr val="FFFFFF"/>
                </a:solidFill>
              </a:rPr>
              <a:t>, para que </a:t>
            </a:r>
            <a:r>
              <a:rPr lang="en-US" sz="2400" dirty="0" err="1">
                <a:solidFill>
                  <a:srgbClr val="FFFFFF"/>
                </a:solidFill>
              </a:rPr>
              <a:t>sejam</a:t>
            </a:r>
            <a:r>
              <a:rPr lang="en-US" sz="2400" dirty="0">
                <a:solidFill>
                  <a:srgbClr val="FFFFFF"/>
                </a:solidFill>
              </a:rPr>
              <a:t> </a:t>
            </a:r>
            <a:r>
              <a:rPr lang="en-US" sz="2400" dirty="0" err="1">
                <a:solidFill>
                  <a:srgbClr val="FFFFFF"/>
                </a:solidFill>
              </a:rPr>
              <a:t>fáceis</a:t>
            </a:r>
            <a:r>
              <a:rPr lang="en-US" sz="2400" dirty="0">
                <a:solidFill>
                  <a:srgbClr val="FFFFFF"/>
                </a:solidFill>
              </a:rPr>
              <a:t> de </a:t>
            </a:r>
            <a:r>
              <a:rPr lang="en-US" sz="2400" dirty="0" err="1">
                <a:solidFill>
                  <a:srgbClr val="FFFFFF"/>
                </a:solidFill>
              </a:rPr>
              <a:t>alcançar</a:t>
            </a:r>
            <a:r>
              <a:rPr lang="en-US" sz="2400" dirty="0">
                <a:solidFill>
                  <a:srgbClr val="FFFFFF"/>
                </a:solidFill>
              </a:rPr>
              <a:t>;</a:t>
            </a:r>
          </a:p>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sz="2400" dirty="0" err="1">
                <a:solidFill>
                  <a:srgbClr val="FFFFFF"/>
                </a:solidFill>
              </a:rPr>
              <a:t>Certifique</a:t>
            </a:r>
            <a:r>
              <a:rPr lang="en-US" sz="2400" dirty="0">
                <a:solidFill>
                  <a:srgbClr val="FFFFFF"/>
                </a:solidFill>
              </a:rPr>
              <a:t>-se que </a:t>
            </a:r>
            <a:r>
              <a:rPr lang="en-US" sz="2400" dirty="0" err="1">
                <a:solidFill>
                  <a:srgbClr val="FFFFFF"/>
                </a:solidFill>
              </a:rPr>
              <a:t>deixa</a:t>
            </a:r>
            <a:r>
              <a:rPr lang="en-US" sz="2400" dirty="0">
                <a:solidFill>
                  <a:srgbClr val="FFFFFF"/>
                </a:solidFill>
              </a:rPr>
              <a:t> um </a:t>
            </a:r>
            <a:r>
              <a:rPr lang="en-US" sz="2400" dirty="0" err="1">
                <a:solidFill>
                  <a:srgbClr val="FFFFFF"/>
                </a:solidFill>
              </a:rPr>
              <a:t>telefone</a:t>
            </a:r>
            <a:r>
              <a:rPr lang="en-US" sz="2400" dirty="0">
                <a:solidFill>
                  <a:srgbClr val="FFFFFF"/>
                </a:solidFill>
              </a:rPr>
              <a:t> </a:t>
            </a:r>
            <a:r>
              <a:rPr lang="en-US" sz="2400" dirty="0" err="1">
                <a:solidFill>
                  <a:srgbClr val="FFFFFF"/>
                </a:solidFill>
              </a:rPr>
              <a:t>na</a:t>
            </a:r>
            <a:r>
              <a:rPr lang="en-US" sz="2400" dirty="0">
                <a:solidFill>
                  <a:srgbClr val="FFFFFF"/>
                </a:solidFill>
              </a:rPr>
              <a:t> mesa de </a:t>
            </a:r>
            <a:r>
              <a:rPr lang="en-US" sz="2400" dirty="0" err="1">
                <a:solidFill>
                  <a:srgbClr val="FFFFFF"/>
                </a:solidFill>
              </a:rPr>
              <a:t>cabeceira</a:t>
            </a:r>
            <a:r>
              <a:rPr lang="en-US" sz="2400" dirty="0">
                <a:solidFill>
                  <a:srgbClr val="FFFFFF"/>
                </a:solidFill>
              </a:rPr>
              <a:t>;</a:t>
            </a:r>
          </a:p>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sz="2400" dirty="0" err="1">
                <a:solidFill>
                  <a:srgbClr val="FFFFFF"/>
                </a:solidFill>
              </a:rPr>
              <a:t>Certifique</a:t>
            </a:r>
            <a:r>
              <a:rPr lang="en-US" sz="2400" dirty="0">
                <a:solidFill>
                  <a:srgbClr val="FFFFFF"/>
                </a:solidFill>
              </a:rPr>
              <a:t>-se de que o quarto </a:t>
            </a:r>
            <a:r>
              <a:rPr lang="en-US" sz="2400" dirty="0" err="1">
                <a:solidFill>
                  <a:srgbClr val="FFFFFF"/>
                </a:solidFill>
              </a:rPr>
              <a:t>está</a:t>
            </a:r>
            <a:r>
              <a:rPr lang="en-US" sz="2400" dirty="0">
                <a:solidFill>
                  <a:srgbClr val="FFFFFF"/>
                </a:solidFill>
              </a:rPr>
              <a:t> </a:t>
            </a:r>
            <a:r>
              <a:rPr lang="en-US" sz="2400" dirty="0" err="1">
                <a:solidFill>
                  <a:srgbClr val="FFFFFF"/>
                </a:solidFill>
              </a:rPr>
              <a:t>bem</a:t>
            </a:r>
            <a:r>
              <a:rPr lang="en-US" sz="2400" dirty="0">
                <a:solidFill>
                  <a:srgbClr val="FFFFFF"/>
                </a:solidFill>
              </a:rPr>
              <a:t> </a:t>
            </a:r>
            <a:r>
              <a:rPr lang="en-US" sz="2400" dirty="0" err="1">
                <a:solidFill>
                  <a:srgbClr val="FFFFFF"/>
                </a:solidFill>
              </a:rPr>
              <a:t>iluminado</a:t>
            </a:r>
            <a:r>
              <a:rPr lang="en-US" sz="2400" dirty="0">
                <a:solidFill>
                  <a:srgbClr val="FFFFFF"/>
                </a:solidFill>
              </a:rPr>
              <a:t>,  </a:t>
            </a:r>
            <a:r>
              <a:rPr lang="en-US" sz="2400" dirty="0" err="1">
                <a:solidFill>
                  <a:srgbClr val="FFFFFF"/>
                </a:solidFill>
              </a:rPr>
              <a:t>assim</a:t>
            </a:r>
            <a:r>
              <a:rPr lang="en-US" sz="2400" dirty="0">
                <a:solidFill>
                  <a:srgbClr val="FFFFFF"/>
                </a:solidFill>
              </a:rPr>
              <a:t> </a:t>
            </a:r>
            <a:r>
              <a:rPr lang="en-US" sz="2400" dirty="0" err="1">
                <a:solidFill>
                  <a:srgbClr val="FFFFFF"/>
                </a:solidFill>
              </a:rPr>
              <a:t>como</a:t>
            </a:r>
            <a:r>
              <a:rPr lang="en-US" sz="2400" dirty="0">
                <a:solidFill>
                  <a:srgbClr val="FFFFFF"/>
                </a:solidFill>
              </a:rPr>
              <a:t>, o </a:t>
            </a:r>
            <a:r>
              <a:rPr lang="en-US" sz="2400" dirty="0" err="1">
                <a:solidFill>
                  <a:srgbClr val="FFFFFF"/>
                </a:solidFill>
              </a:rPr>
              <a:t>caminho</a:t>
            </a:r>
            <a:r>
              <a:rPr lang="en-US" sz="2400" dirty="0">
                <a:solidFill>
                  <a:srgbClr val="FFFFFF"/>
                </a:solidFill>
              </a:rPr>
              <a:t> do quarto </a:t>
            </a:r>
            <a:r>
              <a:rPr lang="en-US" sz="2400" dirty="0" err="1">
                <a:solidFill>
                  <a:srgbClr val="FFFFFF"/>
                </a:solidFill>
              </a:rPr>
              <a:t>até</a:t>
            </a:r>
            <a:r>
              <a:rPr lang="en-US" sz="2400" dirty="0">
                <a:solidFill>
                  <a:srgbClr val="FFFFFF"/>
                </a:solidFill>
              </a:rPr>
              <a:t> à casa de </a:t>
            </a:r>
            <a:r>
              <a:rPr lang="en-US" sz="2400" dirty="0" err="1">
                <a:solidFill>
                  <a:srgbClr val="FFFFFF"/>
                </a:solidFill>
              </a:rPr>
              <a:t>banho</a:t>
            </a:r>
            <a:r>
              <a:rPr lang="en-US" sz="2400" dirty="0">
                <a:solidFill>
                  <a:srgbClr val="FFFFFF"/>
                </a:solidFill>
              </a:rPr>
              <a:t>.</a:t>
            </a:r>
          </a:p>
        </p:txBody>
      </p:sp>
      <p:pic>
        <p:nvPicPr>
          <p:cNvPr id="4" name="Picture 8">
            <a:extLst>
              <a:ext uri="{FF2B5EF4-FFF2-40B4-BE49-F238E27FC236}">
                <a16:creationId xmlns:a16="http://schemas.microsoft.com/office/drawing/2014/main" id="{97FBCA60-2D57-4EF9-95A0-3E9DEB0C9E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9" t="2460" r="1851" b="35694"/>
          <a:stretch/>
        </p:blipFill>
        <p:spPr bwMode="auto">
          <a:xfrm>
            <a:off x="8476761" y="2107619"/>
            <a:ext cx="3053422" cy="2936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8928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00C418F9-B1A3-4097-9C97-E1C9F3149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5" name="Rectangle 74">
            <a:extLst>
              <a:ext uri="{FF2B5EF4-FFF2-40B4-BE49-F238E27FC236}">
                <a16:creationId xmlns:a16="http://schemas.microsoft.com/office/drawing/2014/main" id="{6B5E8ED2-C3EC-40AD-BDB9-27E589B52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45B556"/>
          </a:solidFill>
          <a:ln>
            <a:noFill/>
          </a:ln>
          <a:effectLst/>
        </p:spPr>
        <p:style>
          <a:lnRef idx="1">
            <a:schemeClr val="accent1"/>
          </a:lnRef>
          <a:fillRef idx="3">
            <a:schemeClr val="accent1"/>
          </a:fillRef>
          <a:effectRef idx="2">
            <a:schemeClr val="accent1"/>
          </a:effectRef>
          <a:fontRef idx="minor">
            <a:schemeClr val="lt1"/>
          </a:fontRef>
        </p:style>
      </p:sp>
      <p:sp>
        <p:nvSpPr>
          <p:cNvPr id="6" name="CaixaDeTexto 5">
            <a:extLst>
              <a:ext uri="{FF2B5EF4-FFF2-40B4-BE49-F238E27FC236}">
                <a16:creationId xmlns:a16="http://schemas.microsoft.com/office/drawing/2014/main" id="{37059777-CC11-42D8-8904-0DC8C290B88B}"/>
              </a:ext>
            </a:extLst>
          </p:cNvPr>
          <p:cNvSpPr txBox="1"/>
          <p:nvPr/>
        </p:nvSpPr>
        <p:spPr>
          <a:xfrm>
            <a:off x="8309296" y="1153550"/>
            <a:ext cx="3256745" cy="1754326"/>
          </a:xfrm>
          <a:prstGeom prst="rect">
            <a:avLst/>
          </a:prstGeom>
          <a:noFill/>
        </p:spPr>
        <p:txBody>
          <a:bodyPr wrap="square" rtlCol="0">
            <a:spAutoFit/>
          </a:bodyPr>
          <a:lstStyle/>
          <a:p>
            <a:r>
              <a:rPr lang="pt-PT" sz="3600" dirty="0">
                <a:solidFill>
                  <a:schemeClr val="bg1"/>
                </a:solidFill>
              </a:rPr>
              <a:t>Cuidados a ter na casa de banho</a:t>
            </a:r>
          </a:p>
        </p:txBody>
      </p:sp>
      <p:sp>
        <p:nvSpPr>
          <p:cNvPr id="7" name="CaixaDeTexto 6">
            <a:extLst>
              <a:ext uri="{FF2B5EF4-FFF2-40B4-BE49-F238E27FC236}">
                <a16:creationId xmlns:a16="http://schemas.microsoft.com/office/drawing/2014/main" id="{285F96E4-DC7F-4BAB-A358-8B02636AEC67}"/>
              </a:ext>
            </a:extLst>
          </p:cNvPr>
          <p:cNvSpPr txBox="1"/>
          <p:nvPr/>
        </p:nvSpPr>
        <p:spPr>
          <a:xfrm>
            <a:off x="8300752" y="3429000"/>
            <a:ext cx="2876742" cy="646331"/>
          </a:xfrm>
          <a:prstGeom prst="rect">
            <a:avLst/>
          </a:prstGeom>
          <a:noFill/>
        </p:spPr>
        <p:txBody>
          <a:bodyPr wrap="square" rtlCol="0">
            <a:spAutoFit/>
          </a:bodyPr>
          <a:lstStyle/>
          <a:p>
            <a:r>
              <a:rPr lang="pt-PT" sz="3600" dirty="0">
                <a:solidFill>
                  <a:schemeClr val="bg1"/>
                </a:solidFill>
                <a:hlinkClick r:id="rId2" action="ppaction://hlinksldjump">
                  <a:extLst>
                    <a:ext uri="{A12FA001-AC4F-418D-AE19-62706E023703}">
                      <ahyp:hlinkClr xmlns:ahyp="http://schemas.microsoft.com/office/drawing/2018/hyperlinkcolor" val="tx"/>
                    </a:ext>
                  </a:extLst>
                </a:hlinkClick>
              </a:rPr>
              <a:t>Sugestões</a:t>
            </a:r>
            <a:endParaRPr lang="pt-PT" sz="3600" dirty="0">
              <a:solidFill>
                <a:schemeClr val="bg1"/>
              </a:solidFill>
            </a:endParaRPr>
          </a:p>
        </p:txBody>
      </p:sp>
      <p:pic>
        <p:nvPicPr>
          <p:cNvPr id="8" name="Gráfico 7" descr="Gesto de toque duplo">
            <a:extLst>
              <a:ext uri="{FF2B5EF4-FFF2-40B4-BE49-F238E27FC236}">
                <a16:creationId xmlns:a16="http://schemas.microsoft.com/office/drawing/2014/main" id="{E085FAC9-7914-44AA-97AE-24A4D69092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227769">
            <a:off x="10215724" y="3591887"/>
            <a:ext cx="798883" cy="798883"/>
          </a:xfrm>
          <a:prstGeom prst="rect">
            <a:avLst/>
          </a:prstGeom>
        </p:spPr>
      </p:pic>
      <p:pic>
        <p:nvPicPr>
          <p:cNvPr id="5126" name="Picture 6" descr="Casa De Banho, Banho, Banheira, Wc, Toalha, Limpa">
            <a:extLst>
              <a:ext uri="{FF2B5EF4-FFF2-40B4-BE49-F238E27FC236}">
                <a16:creationId xmlns:a16="http://schemas.microsoft.com/office/drawing/2014/main" id="{2D866F15-C46C-4BC9-B3EC-05EEF83D22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534" y="457202"/>
            <a:ext cx="7635311" cy="585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611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5E47987-51DD-47D8-82CB-3239C1041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343B51BC-A337-4FC1-8BEC-2C71D3B3F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F06EB04D-98C2-4D74-86BC-1E95ECF55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41" name="Rectangle 140">
            <a:extLst>
              <a:ext uri="{FF2B5EF4-FFF2-40B4-BE49-F238E27FC236}">
                <a16:creationId xmlns:a16="http://schemas.microsoft.com/office/drawing/2014/main" id="{12EE653D-BC14-45B1-8D24-7B1D15C15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F0756044-8ABF-436D-ACC7-CC5D8A890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3194092"/>
            <a:ext cx="3705323" cy="320670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CaixaDeTexto 1">
            <a:extLst>
              <a:ext uri="{FF2B5EF4-FFF2-40B4-BE49-F238E27FC236}">
                <a16:creationId xmlns:a16="http://schemas.microsoft.com/office/drawing/2014/main" id="{6FA72B66-8882-4B3A-B5B9-3F2AB42D9990}"/>
              </a:ext>
            </a:extLst>
          </p:cNvPr>
          <p:cNvSpPr txBox="1"/>
          <p:nvPr/>
        </p:nvSpPr>
        <p:spPr>
          <a:xfrm>
            <a:off x="768265" y="3425294"/>
            <a:ext cx="3222911" cy="2800478"/>
          </a:xfrm>
          <a:prstGeom prst="rect">
            <a:avLst/>
          </a:prstGeom>
        </p:spPr>
        <p:txBody>
          <a:bodyPr vert="horz" lIns="91440" tIns="45720" rIns="91440" bIns="45720" rtlCol="0" anchor="ctr">
            <a:normAutofit/>
          </a:bodyPr>
          <a:lstStyle/>
          <a:p>
            <a:pPr algn="ctr" defTabSz="457200">
              <a:spcBef>
                <a:spcPct val="0"/>
              </a:spcBef>
              <a:spcAft>
                <a:spcPts val="600"/>
              </a:spcAft>
            </a:pPr>
            <a:r>
              <a:rPr lang="en-US" sz="2800" b="0" kern="1200" cap="all" dirty="0" err="1">
                <a:solidFill>
                  <a:srgbClr val="FFFFFF"/>
                </a:solidFill>
                <a:latin typeface="+mj-lt"/>
                <a:ea typeface="+mj-ea"/>
                <a:cs typeface="+mj-cs"/>
              </a:rPr>
              <a:t>Sugestões</a:t>
            </a:r>
            <a:r>
              <a:rPr lang="en-US" sz="2800" b="0" kern="1200" cap="all" dirty="0">
                <a:solidFill>
                  <a:srgbClr val="FFFFFF"/>
                </a:solidFill>
                <a:latin typeface="+mj-lt"/>
                <a:ea typeface="+mj-ea"/>
                <a:cs typeface="+mj-cs"/>
              </a:rPr>
              <a:t> a </a:t>
            </a:r>
            <a:r>
              <a:rPr lang="en-US" sz="2800" b="0" kern="1200" cap="all" dirty="0" err="1">
                <a:solidFill>
                  <a:srgbClr val="FFFFFF"/>
                </a:solidFill>
                <a:latin typeface="+mj-lt"/>
                <a:ea typeface="+mj-ea"/>
                <a:cs typeface="+mj-cs"/>
              </a:rPr>
              <a:t>ter</a:t>
            </a:r>
            <a:r>
              <a:rPr lang="en-US" sz="2800" b="0" kern="1200" cap="all" dirty="0">
                <a:solidFill>
                  <a:srgbClr val="FFFFFF"/>
                </a:solidFill>
                <a:latin typeface="+mj-lt"/>
                <a:ea typeface="+mj-ea"/>
                <a:cs typeface="+mj-cs"/>
              </a:rPr>
              <a:t> </a:t>
            </a:r>
            <a:r>
              <a:rPr lang="en-US" sz="2800" b="0" kern="1200" cap="all" dirty="0" err="1">
                <a:solidFill>
                  <a:srgbClr val="FFFFFF"/>
                </a:solidFill>
                <a:latin typeface="+mj-lt"/>
                <a:ea typeface="+mj-ea"/>
                <a:cs typeface="+mj-cs"/>
              </a:rPr>
              <a:t>em</a:t>
            </a:r>
            <a:r>
              <a:rPr lang="en-US" sz="2800" b="0" kern="1200" cap="all" dirty="0">
                <a:solidFill>
                  <a:srgbClr val="FFFFFF"/>
                </a:solidFill>
                <a:latin typeface="+mj-lt"/>
                <a:ea typeface="+mj-ea"/>
                <a:cs typeface="+mj-cs"/>
              </a:rPr>
              <a:t> </a:t>
            </a:r>
            <a:r>
              <a:rPr lang="en-US" sz="2800" b="0" kern="1200" cap="all" dirty="0" err="1">
                <a:solidFill>
                  <a:srgbClr val="FFFFFF"/>
                </a:solidFill>
                <a:latin typeface="+mj-lt"/>
                <a:ea typeface="+mj-ea"/>
                <a:cs typeface="+mj-cs"/>
              </a:rPr>
              <a:t>conta</a:t>
            </a:r>
            <a:r>
              <a:rPr lang="en-US" sz="2800" b="0" kern="1200" cap="all" dirty="0">
                <a:solidFill>
                  <a:srgbClr val="FFFFFF"/>
                </a:solidFill>
                <a:latin typeface="+mj-lt"/>
                <a:ea typeface="+mj-ea"/>
                <a:cs typeface="+mj-cs"/>
              </a:rPr>
              <a:t>:</a:t>
            </a:r>
          </a:p>
        </p:txBody>
      </p:sp>
      <p:sp>
        <p:nvSpPr>
          <p:cNvPr id="145" name="Rectangle 144">
            <a:extLst>
              <a:ext uri="{FF2B5EF4-FFF2-40B4-BE49-F238E27FC236}">
                <a16:creationId xmlns:a16="http://schemas.microsoft.com/office/drawing/2014/main" id="{74D9782C-74A3-446D-82EF-820B150EE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199"/>
            <a:ext cx="5608482"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7" name="Rectangle 146">
            <a:extLst>
              <a:ext uri="{FF2B5EF4-FFF2-40B4-BE49-F238E27FC236}">
                <a16:creationId xmlns:a16="http://schemas.microsoft.com/office/drawing/2014/main" id="{83DAEFAE-02A0-4BD0-BD20-8B4D1DDE46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3934" y="453643"/>
            <a:ext cx="5591533" cy="985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9" name="Rectangle 148">
            <a:extLst>
              <a:ext uri="{FF2B5EF4-FFF2-40B4-BE49-F238E27FC236}">
                <a16:creationId xmlns:a16="http://schemas.microsoft.com/office/drawing/2014/main" id="{177AEC09-3CCA-46EC-84BD-E93CF6B6A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642658"/>
            <a:ext cx="2753496" cy="2452202"/>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D69A557F-B0B3-496C-89B0-58F3248CA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8374" y="649815"/>
            <a:ext cx="2753496" cy="2452202"/>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4B51D38F-DD9D-4C69-A9F6-11994D55D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3934" y="646698"/>
            <a:ext cx="2753496" cy="2452202"/>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arra apoio de banheira 30,5x6,5x6cm - IDEIAPACK COMPRAS ONLINE ...">
            <a:extLst>
              <a:ext uri="{FF2B5EF4-FFF2-40B4-BE49-F238E27FC236}">
                <a16:creationId xmlns:a16="http://schemas.microsoft.com/office/drawing/2014/main" id="{45841F7D-9C2D-4270-BD37-7B9C3C6236D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0460" y="783398"/>
            <a:ext cx="2099787" cy="2099787"/>
          </a:xfrm>
          <a:prstGeom prst="rect">
            <a:avLst/>
          </a:prstGeom>
          <a:noFill/>
          <a:extLst>
            <a:ext uri="{909E8E84-426E-40DD-AFC4-6F175D3DCCD1}">
              <a14:hiddenFill xmlns:a14="http://schemas.microsoft.com/office/drawing/2010/main">
                <a:solidFill>
                  <a:srgbClr val="FFFFFF"/>
                </a:solidFill>
              </a14:hiddenFill>
            </a:ext>
          </a:extLst>
        </p:spPr>
      </p:pic>
      <p:sp>
        <p:nvSpPr>
          <p:cNvPr id="155" name="Rectangle 154">
            <a:extLst>
              <a:ext uri="{FF2B5EF4-FFF2-40B4-BE49-F238E27FC236}">
                <a16:creationId xmlns:a16="http://schemas.microsoft.com/office/drawing/2014/main" id="{278AB92F-486F-4BC0-9CCC-F51ADFD9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6076" y="646698"/>
            <a:ext cx="2753496" cy="2452202"/>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Elevador de sanita | Sem tampa | Altura ajustável | 10 cm | Titán | Mobiclinic">
            <a:extLst>
              <a:ext uri="{FF2B5EF4-FFF2-40B4-BE49-F238E27FC236}">
                <a16:creationId xmlns:a16="http://schemas.microsoft.com/office/drawing/2014/main" id="{FA4BE842-A561-4E5F-90FD-8EF747BE2F8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82889" y="818865"/>
            <a:ext cx="2099787" cy="209978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5B5942D4-40F4-47E3-9CDE-12CD5B6F0460}"/>
              </a:ext>
            </a:extLst>
          </p:cNvPr>
          <p:cNvSpPr txBox="1"/>
          <p:nvPr/>
        </p:nvSpPr>
        <p:spPr>
          <a:xfrm>
            <a:off x="4561870" y="3425295"/>
            <a:ext cx="7022730" cy="2800477"/>
          </a:xfrm>
          <a:prstGeom prst="rect">
            <a:avLst/>
          </a:prstGeom>
        </p:spPr>
        <p:txBody>
          <a:bodyPr vert="horz" lIns="91440" tIns="45720" rIns="91440" bIns="45720" rtlCol="0" anchor="ctr">
            <a:normAutofit/>
          </a:bodyPr>
          <a:lstStyle/>
          <a:p>
            <a:pPr marL="285750" indent="-285750" defTabSz="457200">
              <a:spcBef>
                <a:spcPct val="20000"/>
              </a:spcBef>
              <a:spcAft>
                <a:spcPts val="600"/>
              </a:spcAft>
              <a:buClr>
                <a:schemeClr val="accent1"/>
              </a:buClr>
              <a:buSzPct val="92000"/>
              <a:buFont typeface="Wingdings 2" panose="05020102010507070707" pitchFamily="18" charset="2"/>
              <a:buChar char=""/>
            </a:pPr>
            <a:r>
              <a:rPr lang="en-US" dirty="0"/>
              <a:t>Procure </a:t>
            </a:r>
            <a:r>
              <a:rPr lang="en-US" dirty="0" err="1"/>
              <a:t>substituir</a:t>
            </a:r>
            <a:r>
              <a:rPr lang="en-US" dirty="0"/>
              <a:t> a </a:t>
            </a:r>
            <a:r>
              <a:rPr lang="en-US" dirty="0" err="1"/>
              <a:t>banheira</a:t>
            </a:r>
            <a:r>
              <a:rPr lang="en-US" dirty="0"/>
              <a:t> </a:t>
            </a:r>
            <a:r>
              <a:rPr lang="en-US" dirty="0" err="1"/>
              <a:t>pelo</a:t>
            </a:r>
            <a:r>
              <a:rPr lang="en-US" dirty="0"/>
              <a:t> </a:t>
            </a:r>
            <a:r>
              <a:rPr lang="en-US" dirty="0" err="1"/>
              <a:t>polibã</a:t>
            </a:r>
            <a:r>
              <a:rPr lang="en-US" dirty="0"/>
              <a:t>, se for </a:t>
            </a:r>
            <a:r>
              <a:rPr lang="en-US" dirty="0" err="1"/>
              <a:t>possível</a:t>
            </a:r>
            <a:r>
              <a:rPr lang="en-US" dirty="0"/>
              <a:t>;</a:t>
            </a:r>
          </a:p>
          <a:p>
            <a:pPr marL="285750" indent="-285750" defTabSz="457200">
              <a:spcBef>
                <a:spcPct val="20000"/>
              </a:spcBef>
              <a:spcAft>
                <a:spcPts val="600"/>
              </a:spcAft>
              <a:buClr>
                <a:schemeClr val="accent1"/>
              </a:buClr>
              <a:buSzPct val="92000"/>
              <a:buFont typeface="Wingdings 2" panose="05020102010507070707" pitchFamily="18" charset="2"/>
              <a:buChar char=""/>
            </a:pPr>
            <a:r>
              <a:rPr lang="en-US" dirty="0" err="1"/>
              <a:t>Instale</a:t>
            </a:r>
            <a:r>
              <a:rPr lang="en-US" dirty="0"/>
              <a:t> </a:t>
            </a:r>
            <a:r>
              <a:rPr lang="en-US" dirty="0" err="1"/>
              <a:t>barras</a:t>
            </a:r>
            <a:r>
              <a:rPr lang="en-US" dirty="0"/>
              <a:t> de </a:t>
            </a:r>
            <a:r>
              <a:rPr lang="en-US" dirty="0" err="1"/>
              <a:t>apoio</a:t>
            </a:r>
            <a:r>
              <a:rPr lang="en-US" dirty="0"/>
              <a:t> de inox </a:t>
            </a:r>
            <a:r>
              <a:rPr lang="en-US" dirty="0" err="1"/>
              <a:t>fixas</a:t>
            </a:r>
            <a:r>
              <a:rPr lang="en-US" dirty="0"/>
              <a:t> à </a:t>
            </a:r>
            <a:r>
              <a:rPr lang="en-US" dirty="0" err="1"/>
              <a:t>parede</a:t>
            </a:r>
            <a:r>
              <a:rPr lang="en-US" dirty="0"/>
              <a:t> junto à </a:t>
            </a:r>
            <a:r>
              <a:rPr lang="en-US" dirty="0" err="1"/>
              <a:t>banheira</a:t>
            </a:r>
            <a:r>
              <a:rPr lang="en-US" dirty="0"/>
              <a:t>/</a:t>
            </a:r>
            <a:r>
              <a:rPr lang="en-US" dirty="0" err="1"/>
              <a:t>polibã</a:t>
            </a:r>
            <a:r>
              <a:rPr lang="en-US" dirty="0"/>
              <a:t> e à </a:t>
            </a:r>
            <a:r>
              <a:rPr lang="en-US" dirty="0" err="1"/>
              <a:t>sanita</a:t>
            </a:r>
            <a:r>
              <a:rPr lang="en-US" dirty="0"/>
              <a:t>;</a:t>
            </a:r>
          </a:p>
          <a:p>
            <a:pPr marL="285750" indent="-285750" defTabSz="457200">
              <a:spcBef>
                <a:spcPct val="20000"/>
              </a:spcBef>
              <a:spcAft>
                <a:spcPts val="600"/>
              </a:spcAft>
              <a:buClr>
                <a:schemeClr val="accent1"/>
              </a:buClr>
              <a:buSzPct val="92000"/>
              <a:buFont typeface="Wingdings 2" panose="05020102010507070707" pitchFamily="18" charset="2"/>
              <a:buChar char=""/>
            </a:pPr>
            <a:r>
              <a:rPr lang="en-US" dirty="0" err="1"/>
              <a:t>Instale</a:t>
            </a:r>
            <a:r>
              <a:rPr lang="en-US" dirty="0"/>
              <a:t> </a:t>
            </a:r>
            <a:r>
              <a:rPr lang="en-US" dirty="0" err="1"/>
              <a:t>apoios</a:t>
            </a:r>
            <a:r>
              <a:rPr lang="en-US" dirty="0"/>
              <a:t>, </a:t>
            </a:r>
            <a:r>
              <a:rPr lang="en-US" dirty="0" err="1"/>
              <a:t>como</a:t>
            </a:r>
            <a:r>
              <a:rPr lang="en-US" dirty="0"/>
              <a:t> </a:t>
            </a:r>
            <a:r>
              <a:rPr lang="en-US" dirty="0" err="1"/>
              <a:t>cadeiras</a:t>
            </a:r>
            <a:r>
              <a:rPr lang="en-US" dirty="0"/>
              <a:t> de </a:t>
            </a:r>
            <a:r>
              <a:rPr lang="en-US" dirty="0" err="1"/>
              <a:t>duche</a:t>
            </a:r>
            <a:r>
              <a:rPr lang="en-US" dirty="0"/>
              <a:t> e </a:t>
            </a:r>
            <a:r>
              <a:rPr lang="en-US" dirty="0" err="1"/>
              <a:t>alteadores</a:t>
            </a:r>
            <a:r>
              <a:rPr lang="en-US" dirty="0"/>
              <a:t> de </a:t>
            </a:r>
            <a:r>
              <a:rPr lang="en-US" dirty="0" err="1"/>
              <a:t>sanita</a:t>
            </a:r>
            <a:r>
              <a:rPr lang="en-US" dirty="0"/>
              <a:t>, para </a:t>
            </a:r>
            <a:r>
              <a:rPr lang="en-US" dirty="0" err="1"/>
              <a:t>manter</a:t>
            </a:r>
            <a:r>
              <a:rPr lang="en-US" dirty="0"/>
              <a:t> a </a:t>
            </a:r>
            <a:r>
              <a:rPr lang="en-US" dirty="0" err="1"/>
              <a:t>pessoa</a:t>
            </a:r>
            <a:r>
              <a:rPr lang="en-US" dirty="0"/>
              <a:t> </a:t>
            </a:r>
            <a:r>
              <a:rPr lang="en-US" dirty="0" err="1"/>
              <a:t>idosa</a:t>
            </a:r>
            <a:r>
              <a:rPr lang="en-US" dirty="0"/>
              <a:t> </a:t>
            </a:r>
            <a:r>
              <a:rPr lang="en-US" dirty="0" err="1"/>
              <a:t>em</a:t>
            </a:r>
            <a:r>
              <a:rPr lang="en-US" dirty="0"/>
              <a:t> </a:t>
            </a:r>
            <a:r>
              <a:rPr lang="en-US" dirty="0" err="1"/>
              <a:t>segurança</a:t>
            </a:r>
            <a:r>
              <a:rPr lang="en-US" dirty="0"/>
              <a:t>;</a:t>
            </a:r>
          </a:p>
          <a:p>
            <a:pPr marL="285750" indent="-285750" defTabSz="457200">
              <a:spcBef>
                <a:spcPct val="20000"/>
              </a:spcBef>
              <a:spcAft>
                <a:spcPts val="600"/>
              </a:spcAft>
              <a:buClr>
                <a:schemeClr val="accent1"/>
              </a:buClr>
              <a:buSzPct val="92000"/>
              <a:buFont typeface="Wingdings 2" panose="05020102010507070707" pitchFamily="18" charset="2"/>
              <a:buChar char=""/>
            </a:pPr>
            <a:r>
              <a:rPr lang="en-US" dirty="0" err="1"/>
              <a:t>Coloque</a:t>
            </a:r>
            <a:r>
              <a:rPr lang="en-US" dirty="0"/>
              <a:t> um tapete </a:t>
            </a:r>
            <a:r>
              <a:rPr lang="en-US" dirty="0" err="1"/>
              <a:t>antiderrapante</a:t>
            </a:r>
            <a:r>
              <a:rPr lang="en-US" dirty="0"/>
              <a:t> no </a:t>
            </a:r>
            <a:r>
              <a:rPr lang="en-US" dirty="0" err="1"/>
              <a:t>fundo</a:t>
            </a:r>
            <a:r>
              <a:rPr lang="en-US" dirty="0"/>
              <a:t> da </a:t>
            </a:r>
            <a:r>
              <a:rPr lang="en-US" dirty="0" err="1"/>
              <a:t>banheira</a:t>
            </a:r>
            <a:r>
              <a:rPr lang="en-US" dirty="0"/>
              <a:t>/</a:t>
            </a:r>
            <a:r>
              <a:rPr lang="en-US" dirty="0" err="1"/>
              <a:t>polibã</a:t>
            </a:r>
            <a:r>
              <a:rPr lang="en-US" dirty="0"/>
              <a:t>;</a:t>
            </a:r>
          </a:p>
          <a:p>
            <a:pPr marL="285750" indent="-285750" defTabSz="457200">
              <a:spcBef>
                <a:spcPct val="20000"/>
              </a:spcBef>
              <a:spcAft>
                <a:spcPts val="600"/>
              </a:spcAft>
              <a:buClr>
                <a:schemeClr val="accent1"/>
              </a:buClr>
              <a:buSzPct val="92000"/>
              <a:buFont typeface="Wingdings 2" panose="05020102010507070707" pitchFamily="18" charset="2"/>
              <a:buChar char=""/>
            </a:pPr>
            <a:r>
              <a:rPr lang="en-US" dirty="0" err="1"/>
              <a:t>Limpe</a:t>
            </a:r>
            <a:r>
              <a:rPr lang="en-US" dirty="0"/>
              <a:t> de </a:t>
            </a:r>
            <a:r>
              <a:rPr lang="en-US" dirty="0" err="1"/>
              <a:t>imediato</a:t>
            </a:r>
            <a:r>
              <a:rPr lang="en-US" dirty="0"/>
              <a:t> </a:t>
            </a:r>
            <a:r>
              <a:rPr lang="en-US" dirty="0" err="1"/>
              <a:t>qualquer</a:t>
            </a:r>
            <a:r>
              <a:rPr lang="en-US" dirty="0"/>
              <a:t> </a:t>
            </a:r>
            <a:r>
              <a:rPr lang="en-US" dirty="0" err="1"/>
              <a:t>área</a:t>
            </a:r>
            <a:r>
              <a:rPr lang="en-US" dirty="0"/>
              <a:t> </a:t>
            </a:r>
            <a:r>
              <a:rPr lang="en-US" dirty="0" err="1"/>
              <a:t>molhada</a:t>
            </a:r>
            <a:r>
              <a:rPr lang="en-US" dirty="0"/>
              <a:t>.</a:t>
            </a:r>
          </a:p>
          <a:p>
            <a:pPr marL="285750" indent="-285750" defTabSz="457200">
              <a:spcBef>
                <a:spcPct val="20000"/>
              </a:spcBef>
              <a:spcAft>
                <a:spcPts val="600"/>
              </a:spcAft>
              <a:buClr>
                <a:schemeClr val="accent1"/>
              </a:buClr>
              <a:buSzPct val="92000"/>
              <a:buFont typeface="Wingdings 2" panose="05020102010507070707" pitchFamily="18" charset="2"/>
              <a:buChar char=""/>
            </a:pPr>
            <a:endParaRPr lang="en-US" dirty="0">
              <a:solidFill>
                <a:schemeClr val="tx1">
                  <a:lumMod val="75000"/>
                  <a:lumOff val="25000"/>
                </a:schemeClr>
              </a:solidFill>
            </a:endParaRPr>
          </a:p>
        </p:txBody>
      </p:sp>
      <p:pic>
        <p:nvPicPr>
          <p:cNvPr id="1028" name="Picture 4" descr="Cadeira para duche branca - Leroy Merlin Portugal">
            <a:extLst>
              <a:ext uri="{FF2B5EF4-FFF2-40B4-BE49-F238E27FC236}">
                <a16:creationId xmlns:a16="http://schemas.microsoft.com/office/drawing/2014/main" id="{8C39E0EF-AF99-4356-B66F-87617723704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46562" y="840254"/>
            <a:ext cx="2099787" cy="20997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apetes antiderrapantes | Acessórios - Leroy Merlin Portugal">
            <a:extLst>
              <a:ext uri="{FF2B5EF4-FFF2-40B4-BE49-F238E27FC236}">
                <a16:creationId xmlns:a16="http://schemas.microsoft.com/office/drawing/2014/main" id="{C80448FF-FCC7-4DF4-B20A-31236934823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322930" y="875474"/>
            <a:ext cx="2099787" cy="2099787"/>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F88D45C9-D2C2-4E3A-88BA-8356CE0CCCBE}"/>
              </a:ext>
            </a:extLst>
          </p:cNvPr>
          <p:cNvSpPr txBox="1"/>
          <p:nvPr/>
        </p:nvSpPr>
        <p:spPr>
          <a:xfrm>
            <a:off x="5851036" y="6273488"/>
            <a:ext cx="5733563" cy="584775"/>
          </a:xfrm>
          <a:prstGeom prst="rect">
            <a:avLst/>
          </a:prstGeom>
          <a:noFill/>
        </p:spPr>
        <p:txBody>
          <a:bodyPr wrap="square" rtlCol="0">
            <a:spAutoFit/>
          </a:bodyPr>
          <a:lstStyle/>
          <a:p>
            <a:pPr algn="ctr"/>
            <a:r>
              <a:rPr lang="pt-PT" sz="1600" b="1" dirty="0">
                <a:hlinkClick r:id="rId6" action="ppaction://hlinksldjump">
                  <a:extLst>
                    <a:ext uri="{A12FA001-AC4F-418D-AE19-62706E023703}">
                      <ahyp:hlinkClr xmlns:ahyp="http://schemas.microsoft.com/office/drawing/2018/hyperlinkcolor" val="tx"/>
                    </a:ext>
                  </a:extLst>
                </a:hlinkClick>
              </a:rPr>
              <a:t>Caso não seja possível atender a estas sugestões, temos outras alternativas</a:t>
            </a:r>
            <a:endParaRPr lang="pt-PT" sz="1600" b="1" dirty="0"/>
          </a:p>
        </p:txBody>
      </p:sp>
      <p:pic>
        <p:nvPicPr>
          <p:cNvPr id="29" name="Gráfico 28" descr="Gesto de toque duplo">
            <a:extLst>
              <a:ext uri="{FF2B5EF4-FFF2-40B4-BE49-F238E27FC236}">
                <a16:creationId xmlns:a16="http://schemas.microsoft.com/office/drawing/2014/main" id="{6F202EF4-D08D-418E-B47D-6C31EAAA08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8309517">
            <a:off x="11374313" y="6269088"/>
            <a:ext cx="683284" cy="683284"/>
          </a:xfrm>
          <a:prstGeom prst="rect">
            <a:avLst/>
          </a:prstGeom>
        </p:spPr>
      </p:pic>
    </p:spTree>
    <p:extLst>
      <p:ext uri="{BB962C8B-B14F-4D97-AF65-F5344CB8AC3E}">
        <p14:creationId xmlns:p14="http://schemas.microsoft.com/office/powerpoint/2010/main" val="2174474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5E47987-51DD-47D8-82CB-3239C1041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343B51BC-A337-4FC1-8BEC-2C71D3B3F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F06EB04D-98C2-4D74-86BC-1E95ECF55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41" name="Rectangle 140">
            <a:extLst>
              <a:ext uri="{FF2B5EF4-FFF2-40B4-BE49-F238E27FC236}">
                <a16:creationId xmlns:a16="http://schemas.microsoft.com/office/drawing/2014/main" id="{12EE653D-BC14-45B1-8D24-7B1D15C15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F0756044-8ABF-436D-ACC7-CC5D8A890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3194092"/>
            <a:ext cx="3705323" cy="320670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CaixaDeTexto 1">
            <a:extLst>
              <a:ext uri="{FF2B5EF4-FFF2-40B4-BE49-F238E27FC236}">
                <a16:creationId xmlns:a16="http://schemas.microsoft.com/office/drawing/2014/main" id="{6FA72B66-8882-4B3A-B5B9-3F2AB42D9990}"/>
              </a:ext>
            </a:extLst>
          </p:cNvPr>
          <p:cNvSpPr txBox="1"/>
          <p:nvPr/>
        </p:nvSpPr>
        <p:spPr>
          <a:xfrm>
            <a:off x="768265" y="3425294"/>
            <a:ext cx="3222911" cy="2800478"/>
          </a:xfrm>
          <a:prstGeom prst="rect">
            <a:avLst/>
          </a:prstGeom>
        </p:spPr>
        <p:txBody>
          <a:bodyPr vert="horz" lIns="91440" tIns="45720" rIns="91440" bIns="45720" rtlCol="0" anchor="ctr">
            <a:normAutofit/>
          </a:bodyPr>
          <a:lstStyle/>
          <a:p>
            <a:pPr defTabSz="457200">
              <a:spcBef>
                <a:spcPct val="0"/>
              </a:spcBef>
              <a:spcAft>
                <a:spcPts val="600"/>
              </a:spcAft>
            </a:pPr>
            <a:endParaRPr lang="en-US" sz="2800" b="0" kern="1200" cap="all" dirty="0">
              <a:solidFill>
                <a:srgbClr val="FFFFFF"/>
              </a:solidFill>
              <a:latin typeface="+mj-lt"/>
              <a:ea typeface="+mj-ea"/>
              <a:cs typeface="+mj-cs"/>
            </a:endParaRPr>
          </a:p>
        </p:txBody>
      </p:sp>
      <p:sp>
        <p:nvSpPr>
          <p:cNvPr id="145" name="Rectangle 144">
            <a:extLst>
              <a:ext uri="{FF2B5EF4-FFF2-40B4-BE49-F238E27FC236}">
                <a16:creationId xmlns:a16="http://schemas.microsoft.com/office/drawing/2014/main" id="{74D9782C-74A3-446D-82EF-820B150EE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199"/>
            <a:ext cx="5608482"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7" name="Rectangle 146">
            <a:extLst>
              <a:ext uri="{FF2B5EF4-FFF2-40B4-BE49-F238E27FC236}">
                <a16:creationId xmlns:a16="http://schemas.microsoft.com/office/drawing/2014/main" id="{83DAEFAE-02A0-4BD0-BD20-8B4D1DDE46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3934" y="453643"/>
            <a:ext cx="5591533" cy="985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9" name="Rectangle 148">
            <a:extLst>
              <a:ext uri="{FF2B5EF4-FFF2-40B4-BE49-F238E27FC236}">
                <a16:creationId xmlns:a16="http://schemas.microsoft.com/office/drawing/2014/main" id="{177AEC09-3CCA-46EC-84BD-E93CF6B6A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642658"/>
            <a:ext cx="2753496" cy="2452202"/>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D69A557F-B0B3-496C-89B0-58F3248CA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8374" y="649815"/>
            <a:ext cx="2753496" cy="2452202"/>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4B51D38F-DD9D-4C69-A9F6-11994D55D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3934" y="646698"/>
            <a:ext cx="2753496" cy="2452202"/>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278AB92F-486F-4BC0-9CCC-F51ADFD9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6076" y="646698"/>
            <a:ext cx="2753496" cy="2452202"/>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ixaDeTexto 2">
            <a:extLst>
              <a:ext uri="{FF2B5EF4-FFF2-40B4-BE49-F238E27FC236}">
                <a16:creationId xmlns:a16="http://schemas.microsoft.com/office/drawing/2014/main" id="{5B5942D4-40F4-47E3-9CDE-12CD5B6F0460}"/>
              </a:ext>
            </a:extLst>
          </p:cNvPr>
          <p:cNvSpPr txBox="1"/>
          <p:nvPr/>
        </p:nvSpPr>
        <p:spPr>
          <a:xfrm>
            <a:off x="4561870" y="3425295"/>
            <a:ext cx="7022730" cy="2800477"/>
          </a:xfrm>
          <a:prstGeom prst="rect">
            <a:avLst/>
          </a:prstGeom>
        </p:spPr>
        <p:txBody>
          <a:bodyPr vert="horz" lIns="91440" tIns="45720" rIns="91440" bIns="45720" rtlCol="0" anchor="ctr">
            <a:normAutofit/>
          </a:bodyPr>
          <a:lstStyle/>
          <a:p>
            <a:pPr marL="285750" indent="-285750" defTabSz="457200">
              <a:spcBef>
                <a:spcPct val="20000"/>
              </a:spcBef>
              <a:spcAft>
                <a:spcPts val="600"/>
              </a:spcAft>
              <a:buClr>
                <a:schemeClr val="accent1"/>
              </a:buClr>
              <a:buSzPct val="92000"/>
              <a:buFont typeface="Wingdings 2" panose="05020102010507070707" pitchFamily="18" charset="2"/>
              <a:buChar char=""/>
            </a:pPr>
            <a:r>
              <a:rPr lang="en-US" dirty="0" err="1"/>
              <a:t>Colocar</a:t>
            </a:r>
            <a:r>
              <a:rPr lang="en-US" dirty="0"/>
              <a:t> um </a:t>
            </a:r>
            <a:r>
              <a:rPr lang="en-US" dirty="0" err="1"/>
              <a:t>degrau</a:t>
            </a:r>
            <a:r>
              <a:rPr lang="en-US" dirty="0"/>
              <a:t> junto à </a:t>
            </a:r>
            <a:r>
              <a:rPr lang="en-US" dirty="0" err="1"/>
              <a:t>banheira</a:t>
            </a:r>
            <a:r>
              <a:rPr lang="en-US" dirty="0"/>
              <a:t> para </a:t>
            </a:r>
            <a:r>
              <a:rPr lang="en-US" dirty="0" err="1"/>
              <a:t>facilitar</a:t>
            </a:r>
            <a:r>
              <a:rPr lang="en-US" dirty="0"/>
              <a:t> a entrada e </a:t>
            </a:r>
            <a:r>
              <a:rPr lang="en-US" dirty="0" err="1"/>
              <a:t>saída</a:t>
            </a:r>
            <a:r>
              <a:rPr lang="en-US" dirty="0"/>
              <a:t>;</a:t>
            </a:r>
          </a:p>
          <a:p>
            <a:pPr marL="285750" indent="-285750" defTabSz="457200">
              <a:spcBef>
                <a:spcPct val="20000"/>
              </a:spcBef>
              <a:spcAft>
                <a:spcPts val="600"/>
              </a:spcAft>
              <a:buClr>
                <a:schemeClr val="accent1"/>
              </a:buClr>
              <a:buSzPct val="92000"/>
              <a:buFont typeface="Wingdings 2" panose="05020102010507070707" pitchFamily="18" charset="2"/>
              <a:buChar char=""/>
            </a:pPr>
            <a:r>
              <a:rPr lang="en-US" dirty="0" err="1"/>
              <a:t>Colocar</a:t>
            </a:r>
            <a:r>
              <a:rPr lang="en-US" dirty="0"/>
              <a:t> </a:t>
            </a:r>
            <a:r>
              <a:rPr lang="en-US" dirty="0" err="1"/>
              <a:t>barras</a:t>
            </a:r>
            <a:r>
              <a:rPr lang="en-US" dirty="0"/>
              <a:t> de </a:t>
            </a:r>
            <a:r>
              <a:rPr lang="en-US" dirty="0" err="1"/>
              <a:t>apoio</a:t>
            </a:r>
            <a:r>
              <a:rPr lang="en-US" dirty="0"/>
              <a:t> de </a:t>
            </a:r>
            <a:r>
              <a:rPr lang="en-US" dirty="0" err="1"/>
              <a:t>plástico</a:t>
            </a:r>
            <a:r>
              <a:rPr lang="en-US" dirty="0"/>
              <a:t> junto à </a:t>
            </a:r>
            <a:r>
              <a:rPr lang="en-US" dirty="0" err="1"/>
              <a:t>banheira</a:t>
            </a:r>
            <a:r>
              <a:rPr lang="en-US" dirty="0"/>
              <a:t>, para </a:t>
            </a:r>
            <a:r>
              <a:rPr lang="en-US" dirty="0" err="1"/>
              <a:t>aumentar</a:t>
            </a:r>
            <a:r>
              <a:rPr lang="en-US" dirty="0"/>
              <a:t> a </a:t>
            </a:r>
            <a:r>
              <a:rPr lang="en-US" dirty="0" err="1"/>
              <a:t>segurança</a:t>
            </a:r>
            <a:r>
              <a:rPr lang="en-US" dirty="0"/>
              <a:t> da </a:t>
            </a:r>
            <a:r>
              <a:rPr lang="en-US" dirty="0" err="1"/>
              <a:t>pessoa</a:t>
            </a:r>
            <a:r>
              <a:rPr lang="en-US" dirty="0"/>
              <a:t> </a:t>
            </a:r>
            <a:r>
              <a:rPr lang="en-US" dirty="0" err="1"/>
              <a:t>idosa</a:t>
            </a:r>
            <a:r>
              <a:rPr lang="en-US" dirty="0"/>
              <a:t>, </a:t>
            </a:r>
            <a:r>
              <a:rPr lang="en-US" dirty="0" err="1"/>
              <a:t>podendo</a:t>
            </a:r>
            <a:r>
              <a:rPr lang="en-US" dirty="0"/>
              <a:t> </a:t>
            </a:r>
            <a:r>
              <a:rPr lang="en-US" dirty="0" err="1"/>
              <a:t>estas</a:t>
            </a:r>
            <a:r>
              <a:rPr lang="en-US" dirty="0"/>
              <a:t> ser </a:t>
            </a:r>
            <a:r>
              <a:rPr lang="en-US" dirty="0" err="1"/>
              <a:t>fixas</a:t>
            </a:r>
            <a:r>
              <a:rPr lang="en-US" dirty="0"/>
              <a:t> à </a:t>
            </a:r>
            <a:r>
              <a:rPr lang="en-US" dirty="0" err="1"/>
              <a:t>parede</a:t>
            </a:r>
            <a:r>
              <a:rPr lang="en-US" dirty="0"/>
              <a:t> com </a:t>
            </a:r>
            <a:r>
              <a:rPr lang="en-US" dirty="0" err="1"/>
              <a:t>parafusos</a:t>
            </a:r>
            <a:r>
              <a:rPr lang="en-US" dirty="0"/>
              <a:t> </a:t>
            </a:r>
            <a:r>
              <a:rPr lang="en-US" dirty="0" err="1"/>
              <a:t>ou</a:t>
            </a:r>
            <a:r>
              <a:rPr lang="en-US" dirty="0"/>
              <a:t> com </a:t>
            </a:r>
            <a:r>
              <a:rPr lang="en-US" dirty="0" err="1"/>
              <a:t>ventosas</a:t>
            </a:r>
            <a:r>
              <a:rPr lang="en-US" dirty="0"/>
              <a:t>;</a:t>
            </a:r>
          </a:p>
          <a:p>
            <a:pPr marL="285750" indent="-285750" defTabSz="457200">
              <a:spcBef>
                <a:spcPct val="20000"/>
              </a:spcBef>
              <a:spcAft>
                <a:spcPts val="600"/>
              </a:spcAft>
              <a:buClr>
                <a:schemeClr val="accent1"/>
              </a:buClr>
              <a:buSzPct val="92000"/>
              <a:buFont typeface="Wingdings 2" panose="05020102010507070707" pitchFamily="18" charset="2"/>
              <a:buChar char=""/>
            </a:pPr>
            <a:r>
              <a:rPr lang="en-US" dirty="0" err="1"/>
              <a:t>Colocar</a:t>
            </a:r>
            <a:r>
              <a:rPr lang="en-US" dirty="0"/>
              <a:t> um </a:t>
            </a:r>
            <a:r>
              <a:rPr lang="en-US" dirty="0" err="1"/>
              <a:t>assento</a:t>
            </a:r>
            <a:r>
              <a:rPr lang="en-US" dirty="0"/>
              <a:t> para a </a:t>
            </a:r>
            <a:r>
              <a:rPr lang="en-US" dirty="0" err="1"/>
              <a:t>banheira</a:t>
            </a:r>
            <a:r>
              <a:rPr lang="en-US" dirty="0"/>
              <a:t>, se </a:t>
            </a:r>
            <a:r>
              <a:rPr lang="en-US" dirty="0" err="1"/>
              <a:t>necessário</a:t>
            </a:r>
            <a:r>
              <a:rPr lang="en-US" dirty="0"/>
              <a:t>;</a:t>
            </a:r>
          </a:p>
          <a:p>
            <a:pPr marL="285750" indent="-285750" defTabSz="457200">
              <a:spcBef>
                <a:spcPct val="20000"/>
              </a:spcBef>
              <a:spcAft>
                <a:spcPts val="600"/>
              </a:spcAft>
              <a:buClr>
                <a:schemeClr val="accent1"/>
              </a:buClr>
              <a:buSzPct val="92000"/>
              <a:buFont typeface="Wingdings 2" panose="05020102010507070707" pitchFamily="18" charset="2"/>
              <a:buChar char=""/>
            </a:pPr>
            <a:r>
              <a:rPr lang="en-US" dirty="0" err="1"/>
              <a:t>Adquirir</a:t>
            </a:r>
            <a:r>
              <a:rPr lang="en-US" dirty="0"/>
              <a:t> um </a:t>
            </a:r>
            <a:r>
              <a:rPr lang="en-US" dirty="0" err="1"/>
              <a:t>alteador</a:t>
            </a:r>
            <a:r>
              <a:rPr lang="en-US" dirty="0"/>
              <a:t> de </a:t>
            </a:r>
            <a:r>
              <a:rPr lang="en-US" dirty="0" err="1"/>
              <a:t>sanita</a:t>
            </a:r>
            <a:r>
              <a:rPr lang="en-US" dirty="0"/>
              <a:t> com </a:t>
            </a:r>
            <a:r>
              <a:rPr lang="en-US" dirty="0" err="1"/>
              <a:t>apoio</a:t>
            </a:r>
            <a:r>
              <a:rPr lang="en-US" dirty="0"/>
              <a:t> para </a:t>
            </a:r>
            <a:r>
              <a:rPr lang="en-US" dirty="0" err="1"/>
              <a:t>os</a:t>
            </a:r>
            <a:r>
              <a:rPr lang="en-US" dirty="0"/>
              <a:t> </a:t>
            </a:r>
            <a:r>
              <a:rPr lang="en-US" dirty="0" err="1"/>
              <a:t>braços</a:t>
            </a:r>
            <a:r>
              <a:rPr lang="en-US" dirty="0"/>
              <a:t>, </a:t>
            </a:r>
            <a:r>
              <a:rPr lang="en-US" dirty="0" err="1"/>
              <a:t>dispensando</a:t>
            </a:r>
            <a:r>
              <a:rPr lang="en-US" dirty="0"/>
              <a:t> </a:t>
            </a:r>
            <a:r>
              <a:rPr lang="en-US" dirty="0" err="1"/>
              <a:t>assim</a:t>
            </a:r>
            <a:r>
              <a:rPr lang="en-US" dirty="0"/>
              <a:t> a </a:t>
            </a:r>
            <a:r>
              <a:rPr lang="en-US" dirty="0" err="1"/>
              <a:t>instalação</a:t>
            </a:r>
            <a:r>
              <a:rPr lang="en-US" dirty="0"/>
              <a:t> de </a:t>
            </a:r>
            <a:r>
              <a:rPr lang="en-US" dirty="0" err="1"/>
              <a:t>barras</a:t>
            </a:r>
            <a:r>
              <a:rPr lang="en-US" dirty="0"/>
              <a:t> de </a:t>
            </a:r>
            <a:r>
              <a:rPr lang="en-US" dirty="0" err="1"/>
              <a:t>apoio</a:t>
            </a:r>
            <a:r>
              <a:rPr lang="en-US" dirty="0"/>
              <a:t> junto à </a:t>
            </a:r>
            <a:r>
              <a:rPr lang="en-US" dirty="0" err="1"/>
              <a:t>sanita</a:t>
            </a:r>
            <a:r>
              <a:rPr lang="en-US" dirty="0"/>
              <a:t>.</a:t>
            </a:r>
          </a:p>
          <a:p>
            <a:pPr defTabSz="457200">
              <a:spcBef>
                <a:spcPct val="20000"/>
              </a:spcBef>
              <a:spcAft>
                <a:spcPts val="600"/>
              </a:spcAft>
              <a:buClr>
                <a:schemeClr val="accent1"/>
              </a:buClr>
              <a:buSzPct val="92000"/>
              <a:buFont typeface="Wingdings 2" panose="05020102010507070707" pitchFamily="18" charset="2"/>
              <a:buChar char=""/>
            </a:pPr>
            <a:endParaRPr lang="en-US" dirty="0">
              <a:solidFill>
                <a:schemeClr val="tx1">
                  <a:lumMod val="75000"/>
                  <a:lumOff val="25000"/>
                </a:schemeClr>
              </a:solidFill>
            </a:endParaRPr>
          </a:p>
        </p:txBody>
      </p:sp>
      <p:sp>
        <p:nvSpPr>
          <p:cNvPr id="4" name="Retângulo 3">
            <a:extLst>
              <a:ext uri="{FF2B5EF4-FFF2-40B4-BE49-F238E27FC236}">
                <a16:creationId xmlns:a16="http://schemas.microsoft.com/office/drawing/2014/main" id="{43E027BF-D2CA-4FFC-BE99-3147E377E545}"/>
              </a:ext>
            </a:extLst>
          </p:cNvPr>
          <p:cNvSpPr/>
          <p:nvPr/>
        </p:nvSpPr>
        <p:spPr>
          <a:xfrm>
            <a:off x="568005" y="3458618"/>
            <a:ext cx="3386465" cy="2677656"/>
          </a:xfrm>
          <a:prstGeom prst="rect">
            <a:avLst/>
          </a:prstGeom>
        </p:spPr>
        <p:txBody>
          <a:bodyPr wrap="square">
            <a:spAutoFit/>
          </a:bodyPr>
          <a:lstStyle/>
          <a:p>
            <a:pPr algn="ctr">
              <a:spcAft>
                <a:spcPts val="600"/>
              </a:spcAft>
            </a:pPr>
            <a:r>
              <a:rPr lang="pt-PT" sz="2400" b="1" dirty="0">
                <a:solidFill>
                  <a:schemeClr val="bg1"/>
                </a:solidFill>
              </a:rPr>
              <a:t>Caso não seja possível alterar a disposição da casa de banho e/ou atender às sugestões anteriormente ditas, também pode optar por:</a:t>
            </a:r>
            <a:endParaRPr lang="pt-PT" sz="2400" dirty="0">
              <a:solidFill>
                <a:schemeClr val="bg1"/>
              </a:solidFill>
            </a:endParaRPr>
          </a:p>
        </p:txBody>
      </p:sp>
      <p:pic>
        <p:nvPicPr>
          <p:cNvPr id="20" name="Picture 2">
            <a:extLst>
              <a:ext uri="{FF2B5EF4-FFF2-40B4-BE49-F238E27FC236}">
                <a16:creationId xmlns:a16="http://schemas.microsoft.com/office/drawing/2014/main" id="{A0D58026-06EA-4CE3-A706-6ECB2EBEB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49" y="728746"/>
            <a:ext cx="2349745" cy="234974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4AA0EB82-F6F8-4998-832F-2917F86FC84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8263" y="439590"/>
            <a:ext cx="2314913" cy="231491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BRANCO">
            <a:extLst>
              <a:ext uri="{FF2B5EF4-FFF2-40B4-BE49-F238E27FC236}">
                <a16:creationId xmlns:a16="http://schemas.microsoft.com/office/drawing/2014/main" id="{AA7C5D80-CF6E-4E96-8A8B-8FA203BBE26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0214" y="502919"/>
            <a:ext cx="2723461" cy="272346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Alteador De Sanita Com Braços">
            <a:extLst>
              <a:ext uri="{FF2B5EF4-FFF2-40B4-BE49-F238E27FC236}">
                <a16:creationId xmlns:a16="http://schemas.microsoft.com/office/drawing/2014/main" id="{2BBA4FDE-DAE3-43DA-9438-68419DE9160B}"/>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6076" y="453643"/>
            <a:ext cx="2781729" cy="278172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Barra apoio wc 45 cm">
            <a:extLst>
              <a:ext uri="{FF2B5EF4-FFF2-40B4-BE49-F238E27FC236}">
                <a16:creationId xmlns:a16="http://schemas.microsoft.com/office/drawing/2014/main" id="{265C4D61-0E18-46F5-AE7F-6C6131372A52}"/>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48023">
            <a:off x="4117310" y="1136614"/>
            <a:ext cx="1809225" cy="180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848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0C418F9-B1A3-4097-9C97-E1C9F3149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3" name="Rectangle 72">
            <a:extLst>
              <a:ext uri="{FF2B5EF4-FFF2-40B4-BE49-F238E27FC236}">
                <a16:creationId xmlns:a16="http://schemas.microsoft.com/office/drawing/2014/main" id="{6B5E8ED2-C3EC-40AD-BDB9-27E589B52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45B556"/>
          </a:solidFill>
          <a:ln>
            <a:noFill/>
          </a:ln>
          <a:effectLst/>
        </p:spPr>
        <p:style>
          <a:lnRef idx="1">
            <a:schemeClr val="accent1"/>
          </a:lnRef>
          <a:fillRef idx="3">
            <a:schemeClr val="accent1"/>
          </a:fillRef>
          <a:effectRef idx="2">
            <a:schemeClr val="accent1"/>
          </a:effectRef>
          <a:fontRef idx="minor">
            <a:schemeClr val="lt1"/>
          </a:fontRef>
        </p:style>
      </p:sp>
      <p:sp>
        <p:nvSpPr>
          <p:cNvPr id="2" name="CaixaDeTexto 1">
            <a:extLst>
              <a:ext uri="{FF2B5EF4-FFF2-40B4-BE49-F238E27FC236}">
                <a16:creationId xmlns:a16="http://schemas.microsoft.com/office/drawing/2014/main" id="{90765740-5AA6-4407-BD4B-1C83BC86CA4E}"/>
              </a:ext>
            </a:extLst>
          </p:cNvPr>
          <p:cNvSpPr txBox="1"/>
          <p:nvPr/>
        </p:nvSpPr>
        <p:spPr>
          <a:xfrm>
            <a:off x="8415130" y="1099930"/>
            <a:ext cx="2981740" cy="1754326"/>
          </a:xfrm>
          <a:prstGeom prst="rect">
            <a:avLst/>
          </a:prstGeom>
          <a:noFill/>
        </p:spPr>
        <p:txBody>
          <a:bodyPr wrap="square" rtlCol="0">
            <a:spAutoFit/>
          </a:bodyPr>
          <a:lstStyle/>
          <a:p>
            <a:r>
              <a:rPr lang="pt-PT" sz="3600" dirty="0">
                <a:solidFill>
                  <a:schemeClr val="bg1"/>
                </a:solidFill>
              </a:rPr>
              <a:t>Tem quintal/jardim em casa?</a:t>
            </a:r>
          </a:p>
        </p:txBody>
      </p:sp>
      <p:sp>
        <p:nvSpPr>
          <p:cNvPr id="3" name="CaixaDeTexto 2">
            <a:extLst>
              <a:ext uri="{FF2B5EF4-FFF2-40B4-BE49-F238E27FC236}">
                <a16:creationId xmlns:a16="http://schemas.microsoft.com/office/drawing/2014/main" id="{69B0267F-A7F7-443D-97A4-56C2E454F0FF}"/>
              </a:ext>
            </a:extLst>
          </p:cNvPr>
          <p:cNvSpPr txBox="1"/>
          <p:nvPr/>
        </p:nvSpPr>
        <p:spPr>
          <a:xfrm>
            <a:off x="8415130" y="3429000"/>
            <a:ext cx="1298713" cy="523220"/>
          </a:xfrm>
          <a:prstGeom prst="rect">
            <a:avLst/>
          </a:prstGeom>
          <a:noFill/>
        </p:spPr>
        <p:txBody>
          <a:bodyPr wrap="square" rtlCol="0">
            <a:spAutoFit/>
          </a:bodyPr>
          <a:lstStyle/>
          <a:p>
            <a:r>
              <a:rPr lang="pt-PT" sz="2800" dirty="0">
                <a:solidFill>
                  <a:schemeClr val="bg1"/>
                </a:solidFill>
                <a:hlinkClick r:id="rId2" action="ppaction://hlinksldjump">
                  <a:extLst>
                    <a:ext uri="{A12FA001-AC4F-418D-AE19-62706E023703}">
                      <ahyp:hlinkClr xmlns:ahyp="http://schemas.microsoft.com/office/drawing/2018/hyperlinkcolor" val="tx"/>
                    </a:ext>
                  </a:extLst>
                </a:hlinkClick>
              </a:rPr>
              <a:t>Sim</a:t>
            </a:r>
            <a:endParaRPr lang="pt-PT" sz="2800" dirty="0">
              <a:solidFill>
                <a:schemeClr val="bg1"/>
              </a:solidFill>
            </a:endParaRPr>
          </a:p>
        </p:txBody>
      </p:sp>
      <p:sp>
        <p:nvSpPr>
          <p:cNvPr id="4" name="CaixaDeTexto 3">
            <a:extLst>
              <a:ext uri="{FF2B5EF4-FFF2-40B4-BE49-F238E27FC236}">
                <a16:creationId xmlns:a16="http://schemas.microsoft.com/office/drawing/2014/main" id="{03E6458E-D129-4615-9E80-DC9B10227BE4}"/>
              </a:ext>
            </a:extLst>
          </p:cNvPr>
          <p:cNvSpPr txBox="1"/>
          <p:nvPr/>
        </p:nvSpPr>
        <p:spPr>
          <a:xfrm>
            <a:off x="10088611" y="3435927"/>
            <a:ext cx="1033670" cy="523220"/>
          </a:xfrm>
          <a:prstGeom prst="rect">
            <a:avLst/>
          </a:prstGeom>
          <a:noFill/>
        </p:spPr>
        <p:txBody>
          <a:bodyPr wrap="square" rtlCol="0">
            <a:spAutoFit/>
          </a:bodyPr>
          <a:lstStyle/>
          <a:p>
            <a:r>
              <a:rPr lang="pt-PT" sz="2800" dirty="0">
                <a:solidFill>
                  <a:schemeClr val="bg1"/>
                </a:solidFill>
                <a:hlinkClick r:id="rId3" action="ppaction://hlinksldjump">
                  <a:extLst>
                    <a:ext uri="{A12FA001-AC4F-418D-AE19-62706E023703}">
                      <ahyp:hlinkClr xmlns:ahyp="http://schemas.microsoft.com/office/drawing/2018/hyperlinkcolor" val="tx"/>
                    </a:ext>
                  </a:extLst>
                </a:hlinkClick>
              </a:rPr>
              <a:t>Não</a:t>
            </a:r>
            <a:endParaRPr lang="pt-PT" sz="2800" dirty="0">
              <a:solidFill>
                <a:schemeClr val="bg1"/>
              </a:solidFill>
            </a:endParaRPr>
          </a:p>
        </p:txBody>
      </p:sp>
      <p:pic>
        <p:nvPicPr>
          <p:cNvPr id="8" name="Gráfico 7" descr="Gesto de toque duplo">
            <a:extLst>
              <a:ext uri="{FF2B5EF4-FFF2-40B4-BE49-F238E27FC236}">
                <a16:creationId xmlns:a16="http://schemas.microsoft.com/office/drawing/2014/main" id="{AA8C12D3-AF98-448B-80EE-44EEF9753C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227769">
            <a:off x="9039154" y="3548318"/>
            <a:ext cx="798883" cy="798883"/>
          </a:xfrm>
          <a:prstGeom prst="rect">
            <a:avLst/>
          </a:prstGeom>
        </p:spPr>
      </p:pic>
      <p:pic>
        <p:nvPicPr>
          <p:cNvPr id="9" name="Gráfico 8" descr="Gesto de toque duplo">
            <a:extLst>
              <a:ext uri="{FF2B5EF4-FFF2-40B4-BE49-F238E27FC236}">
                <a16:creationId xmlns:a16="http://schemas.microsoft.com/office/drawing/2014/main" id="{7394B2FB-75C3-4DE0-9F04-2885377197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227769">
            <a:off x="10871380" y="3548315"/>
            <a:ext cx="798883" cy="798883"/>
          </a:xfrm>
          <a:prstGeom prst="rect">
            <a:avLst/>
          </a:prstGeom>
        </p:spPr>
      </p:pic>
      <p:pic>
        <p:nvPicPr>
          <p:cNvPr id="6148" name="Picture 4" descr="two woman sitting on chair near house at daytime">
            <a:extLst>
              <a:ext uri="{FF2B5EF4-FFF2-40B4-BE49-F238E27FC236}">
                <a16:creationId xmlns:a16="http://schemas.microsoft.com/office/drawing/2014/main" id="{BEE19B49-0E0A-4323-8700-E1144E16C4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745" y="457203"/>
            <a:ext cx="7470789" cy="585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850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C60306D-4E52-44F2-9372-D634B17B8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CaixaDeTexto 1">
            <a:extLst>
              <a:ext uri="{FF2B5EF4-FFF2-40B4-BE49-F238E27FC236}">
                <a16:creationId xmlns:a16="http://schemas.microsoft.com/office/drawing/2014/main" id="{A9A18DAD-E400-44B6-B96A-A1950D6B282F}"/>
              </a:ext>
            </a:extLst>
          </p:cNvPr>
          <p:cNvSpPr txBox="1"/>
          <p:nvPr/>
        </p:nvSpPr>
        <p:spPr>
          <a:xfrm>
            <a:off x="1021130" y="23970"/>
            <a:ext cx="6798608" cy="2085869"/>
          </a:xfrm>
          <a:prstGeom prst="rect">
            <a:avLst/>
          </a:prstGeom>
        </p:spPr>
        <p:txBody>
          <a:bodyPr vert="horz" lIns="91440" tIns="45720" rIns="91440" bIns="45720" rtlCol="0" anchor="b">
            <a:normAutofit/>
          </a:bodyPr>
          <a:lstStyle/>
          <a:p>
            <a:pPr defTabSz="457200">
              <a:spcBef>
                <a:spcPct val="0"/>
              </a:spcBef>
              <a:spcAft>
                <a:spcPts val="600"/>
              </a:spcAft>
            </a:pPr>
            <a:r>
              <a:rPr lang="en-US" sz="3600" cap="all" dirty="0" err="1">
                <a:solidFill>
                  <a:srgbClr val="FFFFFF"/>
                </a:solidFill>
                <a:latin typeface="+mj-lt"/>
                <a:ea typeface="+mj-ea"/>
                <a:cs typeface="+mj-cs"/>
              </a:rPr>
              <a:t>Sugestões</a:t>
            </a:r>
            <a:r>
              <a:rPr lang="en-US" sz="3600" cap="all" dirty="0">
                <a:solidFill>
                  <a:srgbClr val="FFFFFF"/>
                </a:solidFill>
                <a:latin typeface="+mj-lt"/>
                <a:ea typeface="+mj-ea"/>
                <a:cs typeface="+mj-cs"/>
              </a:rPr>
              <a:t> a </a:t>
            </a:r>
            <a:r>
              <a:rPr lang="en-US" sz="3600" cap="all" dirty="0" err="1">
                <a:solidFill>
                  <a:srgbClr val="FFFFFF"/>
                </a:solidFill>
                <a:latin typeface="+mj-lt"/>
                <a:ea typeface="+mj-ea"/>
                <a:cs typeface="+mj-cs"/>
              </a:rPr>
              <a:t>ter</a:t>
            </a:r>
            <a:r>
              <a:rPr lang="en-US" sz="3600" cap="all" dirty="0">
                <a:solidFill>
                  <a:srgbClr val="FFFFFF"/>
                </a:solidFill>
                <a:latin typeface="+mj-lt"/>
                <a:ea typeface="+mj-ea"/>
                <a:cs typeface="+mj-cs"/>
              </a:rPr>
              <a:t> </a:t>
            </a:r>
            <a:r>
              <a:rPr lang="en-US" sz="3600" cap="all" dirty="0" err="1">
                <a:solidFill>
                  <a:srgbClr val="FFFFFF"/>
                </a:solidFill>
                <a:latin typeface="+mj-lt"/>
                <a:ea typeface="+mj-ea"/>
                <a:cs typeface="+mj-cs"/>
              </a:rPr>
              <a:t>em</a:t>
            </a:r>
            <a:r>
              <a:rPr lang="en-US" sz="3600" cap="all" dirty="0">
                <a:solidFill>
                  <a:srgbClr val="FFFFFF"/>
                </a:solidFill>
                <a:latin typeface="+mj-lt"/>
                <a:ea typeface="+mj-ea"/>
                <a:cs typeface="+mj-cs"/>
              </a:rPr>
              <a:t> </a:t>
            </a:r>
            <a:r>
              <a:rPr lang="en-US" sz="3600" cap="all" dirty="0" err="1">
                <a:solidFill>
                  <a:srgbClr val="FFFFFF"/>
                </a:solidFill>
                <a:latin typeface="+mj-lt"/>
                <a:ea typeface="+mj-ea"/>
                <a:cs typeface="+mj-cs"/>
              </a:rPr>
              <a:t>conta</a:t>
            </a:r>
            <a:r>
              <a:rPr lang="en-US" sz="3600" cap="all" dirty="0">
                <a:solidFill>
                  <a:srgbClr val="FFFFFF"/>
                </a:solidFill>
                <a:latin typeface="+mj-lt"/>
                <a:ea typeface="+mj-ea"/>
                <a:cs typeface="+mj-cs"/>
              </a:rPr>
              <a:t>:</a:t>
            </a:r>
          </a:p>
        </p:txBody>
      </p:sp>
      <p:sp>
        <p:nvSpPr>
          <p:cNvPr id="21" name="Rectangle 2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8">
            <a:extLst>
              <a:ext uri="{FF2B5EF4-FFF2-40B4-BE49-F238E27FC236}">
                <a16:creationId xmlns:a16="http://schemas.microsoft.com/office/drawing/2014/main" id="{CC15EA72-47C0-465E-AA21-383FAC3451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9" t="2460" r="1851" b="35694"/>
          <a:stretch/>
        </p:blipFill>
        <p:spPr bwMode="auto">
          <a:xfrm>
            <a:off x="8367096" y="2107619"/>
            <a:ext cx="3053422" cy="293689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94A1DADA-3B41-49EA-8AA4-AB3079A97FC4}"/>
              </a:ext>
            </a:extLst>
          </p:cNvPr>
          <p:cNvSpPr txBox="1"/>
          <p:nvPr/>
        </p:nvSpPr>
        <p:spPr>
          <a:xfrm>
            <a:off x="469927" y="2779348"/>
            <a:ext cx="7349811" cy="2862322"/>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ü"/>
            </a:pPr>
            <a:r>
              <a:rPr lang="pt-PT" sz="2000" dirty="0">
                <a:solidFill>
                  <a:schemeClr val="bg1"/>
                </a:solidFill>
              </a:rPr>
              <a:t>Mantenha o quintal/jardim livre de obstáculos e bem iluminado, para que a pessoa idosa circule com facilidade e em segurança;</a:t>
            </a:r>
          </a:p>
          <a:p>
            <a:pPr marL="285750" indent="-285750" algn="just">
              <a:spcAft>
                <a:spcPts val="600"/>
              </a:spcAft>
              <a:buFont typeface="Wingdings" panose="05000000000000000000" pitchFamily="2" charset="2"/>
              <a:buChar char="ü"/>
            </a:pPr>
            <a:r>
              <a:rPr lang="pt-PT" sz="2000" dirty="0">
                <a:solidFill>
                  <a:schemeClr val="bg1"/>
                </a:solidFill>
              </a:rPr>
              <a:t>Remova folhas e musgos que possam fazer a pessoa idosa escorregar;</a:t>
            </a:r>
          </a:p>
          <a:p>
            <a:pPr marL="285750" indent="-285750" algn="just">
              <a:spcAft>
                <a:spcPts val="600"/>
              </a:spcAft>
              <a:buFont typeface="Wingdings" panose="05000000000000000000" pitchFamily="2" charset="2"/>
              <a:buChar char="ü"/>
            </a:pPr>
            <a:r>
              <a:rPr lang="pt-PT" sz="2000" dirty="0">
                <a:solidFill>
                  <a:schemeClr val="bg1"/>
                </a:solidFill>
              </a:rPr>
              <a:t>Evite que a pessoa idosa suba escadotes;</a:t>
            </a:r>
          </a:p>
          <a:p>
            <a:pPr marL="285750" indent="-285750" algn="just">
              <a:spcAft>
                <a:spcPts val="600"/>
              </a:spcAft>
              <a:buFont typeface="Wingdings" panose="05000000000000000000" pitchFamily="2" charset="2"/>
              <a:buChar char="ü"/>
            </a:pPr>
            <a:r>
              <a:rPr lang="pt-PT" sz="2000" dirty="0">
                <a:solidFill>
                  <a:schemeClr val="bg1"/>
                </a:solidFill>
              </a:rPr>
              <a:t>Tente reparar o pavimento, se este se encontrar irregular ou desnivelado.</a:t>
            </a:r>
          </a:p>
          <a:p>
            <a:pPr marL="285750" indent="-285750" algn="just">
              <a:spcAft>
                <a:spcPts val="600"/>
              </a:spcAft>
              <a:buFont typeface="Wingdings" panose="05000000000000000000" pitchFamily="2" charset="2"/>
              <a:buChar char="ü"/>
            </a:pPr>
            <a:endParaRPr lang="pt-PT" sz="2000" dirty="0"/>
          </a:p>
        </p:txBody>
      </p:sp>
    </p:spTree>
    <p:extLst>
      <p:ext uri="{BB962C8B-B14F-4D97-AF65-F5344CB8AC3E}">
        <p14:creationId xmlns:p14="http://schemas.microsoft.com/office/powerpoint/2010/main" val="314894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0C418F9-B1A3-4097-9C97-E1C9F3149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100" name="Picture 4" descr="Shop Leather shoes men's spring new men's shoes leisure shoes for ...">
            <a:extLst>
              <a:ext uri="{FF2B5EF4-FFF2-40B4-BE49-F238E27FC236}">
                <a16:creationId xmlns:a16="http://schemas.microsoft.com/office/drawing/2014/main" id="{063407A4-A6F2-4446-9DA3-5ACA8D88B8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230" r="-1" b="667"/>
          <a:stretch/>
        </p:blipFill>
        <p:spPr bwMode="auto">
          <a:xfrm>
            <a:off x="446533" y="457201"/>
            <a:ext cx="7595655" cy="5856458"/>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6B5E8ED2-C3EC-40AD-BDB9-27E589B52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45B556"/>
          </a:solidFill>
          <a:ln>
            <a:noFill/>
          </a:ln>
          <a:effectLst/>
        </p:spPr>
        <p:style>
          <a:lnRef idx="1">
            <a:schemeClr val="accent1"/>
          </a:lnRef>
          <a:fillRef idx="3">
            <a:schemeClr val="accent1"/>
          </a:fillRef>
          <a:effectRef idx="2">
            <a:schemeClr val="accent1"/>
          </a:effectRef>
          <a:fontRef idx="minor">
            <a:schemeClr val="lt1"/>
          </a:fontRef>
        </p:style>
      </p:sp>
      <p:sp>
        <p:nvSpPr>
          <p:cNvPr id="2" name="CaixaDeTexto 1">
            <a:extLst>
              <a:ext uri="{FF2B5EF4-FFF2-40B4-BE49-F238E27FC236}">
                <a16:creationId xmlns:a16="http://schemas.microsoft.com/office/drawing/2014/main" id="{2F4918FE-B165-4F49-8405-03CA207064FD}"/>
              </a:ext>
            </a:extLst>
          </p:cNvPr>
          <p:cNvSpPr txBox="1"/>
          <p:nvPr/>
        </p:nvSpPr>
        <p:spPr>
          <a:xfrm>
            <a:off x="8488721" y="910182"/>
            <a:ext cx="2826328" cy="2308324"/>
          </a:xfrm>
          <a:prstGeom prst="rect">
            <a:avLst/>
          </a:prstGeom>
          <a:noFill/>
        </p:spPr>
        <p:txBody>
          <a:bodyPr wrap="square" rtlCol="0">
            <a:spAutoFit/>
          </a:bodyPr>
          <a:lstStyle/>
          <a:p>
            <a:pPr algn="just"/>
            <a:r>
              <a:rPr lang="pt-PT" sz="3600" dirty="0">
                <a:solidFill>
                  <a:schemeClr val="bg1"/>
                </a:solidFill>
              </a:rPr>
              <a:t>Cuidados a ter com o calçado e com a roupa</a:t>
            </a:r>
          </a:p>
        </p:txBody>
      </p:sp>
      <p:sp>
        <p:nvSpPr>
          <p:cNvPr id="9" name="CaixaDeTexto 8">
            <a:extLst>
              <a:ext uri="{FF2B5EF4-FFF2-40B4-BE49-F238E27FC236}">
                <a16:creationId xmlns:a16="http://schemas.microsoft.com/office/drawing/2014/main" id="{6241DCAD-78C4-4015-B334-3598F51DC987}"/>
              </a:ext>
            </a:extLst>
          </p:cNvPr>
          <p:cNvSpPr txBox="1"/>
          <p:nvPr/>
        </p:nvSpPr>
        <p:spPr>
          <a:xfrm>
            <a:off x="8340508" y="4025348"/>
            <a:ext cx="2876742" cy="646331"/>
          </a:xfrm>
          <a:prstGeom prst="rect">
            <a:avLst/>
          </a:prstGeom>
          <a:noFill/>
        </p:spPr>
        <p:txBody>
          <a:bodyPr wrap="square" rtlCol="0">
            <a:spAutoFit/>
          </a:bodyPr>
          <a:lstStyle/>
          <a:p>
            <a:r>
              <a:rPr lang="pt-PT" sz="3600" dirty="0">
                <a:solidFill>
                  <a:schemeClr val="bg1"/>
                </a:solidFill>
                <a:hlinkClick r:id="rId3" action="ppaction://hlinksldjump">
                  <a:extLst>
                    <a:ext uri="{A12FA001-AC4F-418D-AE19-62706E023703}">
                      <ahyp:hlinkClr xmlns:ahyp="http://schemas.microsoft.com/office/drawing/2018/hyperlinkcolor" val="tx"/>
                    </a:ext>
                  </a:extLst>
                </a:hlinkClick>
              </a:rPr>
              <a:t>Sugestões</a:t>
            </a:r>
            <a:endParaRPr lang="pt-PT" sz="3600" dirty="0">
              <a:solidFill>
                <a:schemeClr val="bg1"/>
              </a:solidFill>
            </a:endParaRPr>
          </a:p>
        </p:txBody>
      </p:sp>
      <p:pic>
        <p:nvPicPr>
          <p:cNvPr id="10" name="Gráfico 9" descr="Gesto de toque duplo">
            <a:extLst>
              <a:ext uri="{FF2B5EF4-FFF2-40B4-BE49-F238E27FC236}">
                <a16:creationId xmlns:a16="http://schemas.microsoft.com/office/drawing/2014/main" id="{3A3ECB0B-44C6-46A0-A618-829F0E647D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227769">
            <a:off x="10255478" y="4260206"/>
            <a:ext cx="798883" cy="798883"/>
          </a:xfrm>
          <a:prstGeom prst="rect">
            <a:avLst/>
          </a:prstGeom>
        </p:spPr>
      </p:pic>
    </p:spTree>
    <p:extLst>
      <p:ext uri="{BB962C8B-B14F-4D97-AF65-F5344CB8AC3E}">
        <p14:creationId xmlns:p14="http://schemas.microsoft.com/office/powerpoint/2010/main" val="1316453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588"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CaixaDeTexto 1">
            <a:extLst>
              <a:ext uri="{FF2B5EF4-FFF2-40B4-BE49-F238E27FC236}">
                <a16:creationId xmlns:a16="http://schemas.microsoft.com/office/drawing/2014/main" id="{F90ED879-6598-4F8D-B3C3-4656F851B430}"/>
              </a:ext>
            </a:extLst>
          </p:cNvPr>
          <p:cNvSpPr txBox="1"/>
          <p:nvPr/>
        </p:nvSpPr>
        <p:spPr>
          <a:xfrm>
            <a:off x="807559" y="938022"/>
            <a:ext cx="6647905" cy="1188720"/>
          </a:xfrm>
          <a:prstGeom prst="rect">
            <a:avLst/>
          </a:prstGeom>
        </p:spPr>
        <p:txBody>
          <a:bodyPr vert="horz" lIns="91440" tIns="45720" rIns="91440" bIns="45720" rtlCol="0" anchor="b">
            <a:normAutofit/>
          </a:bodyPr>
          <a:lstStyle/>
          <a:p>
            <a:pPr defTabSz="457200">
              <a:spcBef>
                <a:spcPct val="0"/>
              </a:spcBef>
              <a:spcAft>
                <a:spcPts val="600"/>
              </a:spcAft>
            </a:pPr>
            <a:r>
              <a:rPr lang="en-US" sz="2800" cap="all">
                <a:solidFill>
                  <a:srgbClr val="FFFFFF"/>
                </a:solidFill>
                <a:latin typeface="+mj-lt"/>
                <a:ea typeface="+mj-ea"/>
                <a:cs typeface="+mj-cs"/>
              </a:rPr>
              <a:t>Sugestões a ter em conta</a:t>
            </a:r>
          </a:p>
        </p:txBody>
      </p:sp>
      <p:sp>
        <p:nvSpPr>
          <p:cNvPr id="19" name="Rectangle 18">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aixaDeTexto 2">
            <a:extLst>
              <a:ext uri="{FF2B5EF4-FFF2-40B4-BE49-F238E27FC236}">
                <a16:creationId xmlns:a16="http://schemas.microsoft.com/office/drawing/2014/main" id="{D9568C8E-AA86-4A42-81C0-518BCD0F118E}"/>
              </a:ext>
            </a:extLst>
          </p:cNvPr>
          <p:cNvSpPr txBox="1"/>
          <p:nvPr/>
        </p:nvSpPr>
        <p:spPr>
          <a:xfrm>
            <a:off x="721788" y="2362035"/>
            <a:ext cx="6958215" cy="3793237"/>
          </a:xfrm>
          <a:prstGeom prst="rect">
            <a:avLst/>
          </a:prstGeom>
        </p:spPr>
        <p:txBody>
          <a:bodyPr vert="horz" lIns="91440" tIns="45720" rIns="91440" bIns="45720" rtlCol="0" anchor="ctr">
            <a:normAutofit/>
          </a:bodyPr>
          <a:lstStyle/>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sz="2000" dirty="0" err="1">
                <a:solidFill>
                  <a:srgbClr val="FFFFFF"/>
                </a:solidFill>
              </a:rPr>
              <a:t>Os</a:t>
            </a:r>
            <a:r>
              <a:rPr lang="en-US" sz="2000" dirty="0">
                <a:solidFill>
                  <a:srgbClr val="FFFFFF"/>
                </a:solidFill>
              </a:rPr>
              <a:t> </a:t>
            </a:r>
            <a:r>
              <a:rPr lang="en-US" sz="2000" dirty="0" err="1">
                <a:solidFill>
                  <a:srgbClr val="FFFFFF"/>
                </a:solidFill>
              </a:rPr>
              <a:t>sapatos</a:t>
            </a:r>
            <a:r>
              <a:rPr lang="en-US" sz="2000" dirty="0">
                <a:solidFill>
                  <a:srgbClr val="FFFFFF"/>
                </a:solidFill>
              </a:rPr>
              <a:t> da </a:t>
            </a:r>
            <a:r>
              <a:rPr lang="en-US" sz="2000" dirty="0" err="1">
                <a:solidFill>
                  <a:srgbClr val="FFFFFF"/>
                </a:solidFill>
              </a:rPr>
              <a:t>pessoa</a:t>
            </a:r>
            <a:r>
              <a:rPr lang="en-US" sz="2000" dirty="0">
                <a:solidFill>
                  <a:srgbClr val="FFFFFF"/>
                </a:solidFill>
              </a:rPr>
              <a:t> </a:t>
            </a:r>
            <a:r>
              <a:rPr lang="en-US" sz="2000" dirty="0" err="1">
                <a:solidFill>
                  <a:srgbClr val="FFFFFF"/>
                </a:solidFill>
              </a:rPr>
              <a:t>idosa</a:t>
            </a:r>
            <a:r>
              <a:rPr lang="en-US" sz="2000" dirty="0">
                <a:solidFill>
                  <a:srgbClr val="FFFFFF"/>
                </a:solidFill>
              </a:rPr>
              <a:t> </a:t>
            </a:r>
            <a:r>
              <a:rPr lang="en-US" sz="2000" dirty="0" err="1">
                <a:solidFill>
                  <a:srgbClr val="FFFFFF"/>
                </a:solidFill>
              </a:rPr>
              <a:t>devem</a:t>
            </a:r>
            <a:r>
              <a:rPr lang="en-US" sz="2000" dirty="0">
                <a:solidFill>
                  <a:srgbClr val="FFFFFF"/>
                </a:solidFill>
              </a:rPr>
              <a:t> ser </a:t>
            </a:r>
            <a:r>
              <a:rPr lang="en-US" sz="2000" dirty="0" err="1">
                <a:solidFill>
                  <a:srgbClr val="FFFFFF"/>
                </a:solidFill>
              </a:rPr>
              <a:t>antiderrapantes</a:t>
            </a:r>
            <a:r>
              <a:rPr lang="en-US" sz="2000" dirty="0">
                <a:solidFill>
                  <a:srgbClr val="FFFFFF"/>
                </a:solidFill>
              </a:rPr>
              <a:t> e </a:t>
            </a:r>
            <a:r>
              <a:rPr lang="en-US" sz="2000" dirty="0" err="1">
                <a:solidFill>
                  <a:srgbClr val="FFFFFF"/>
                </a:solidFill>
              </a:rPr>
              <a:t>ajustados</a:t>
            </a:r>
            <a:r>
              <a:rPr lang="en-US" sz="2000" dirty="0">
                <a:solidFill>
                  <a:srgbClr val="FFFFFF"/>
                </a:solidFill>
              </a:rPr>
              <a:t> </a:t>
            </a:r>
            <a:r>
              <a:rPr lang="en-US" sz="2000" dirty="0" err="1">
                <a:solidFill>
                  <a:srgbClr val="FFFFFF"/>
                </a:solidFill>
              </a:rPr>
              <a:t>ao</a:t>
            </a:r>
            <a:r>
              <a:rPr lang="en-US" sz="2000" dirty="0">
                <a:solidFill>
                  <a:srgbClr val="FFFFFF"/>
                </a:solidFill>
              </a:rPr>
              <a:t> </a:t>
            </a:r>
            <a:r>
              <a:rPr lang="en-US" sz="2000" dirty="0" err="1">
                <a:solidFill>
                  <a:srgbClr val="FFFFFF"/>
                </a:solidFill>
              </a:rPr>
              <a:t>pé</a:t>
            </a:r>
            <a:r>
              <a:rPr lang="en-US" sz="2000" dirty="0">
                <a:solidFill>
                  <a:srgbClr val="FFFFFF"/>
                </a:solidFill>
              </a:rPr>
              <a:t>;</a:t>
            </a:r>
          </a:p>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sz="2000" dirty="0" err="1">
                <a:solidFill>
                  <a:srgbClr val="FFFFFF"/>
                </a:solidFill>
              </a:rPr>
              <a:t>Tente</a:t>
            </a:r>
            <a:r>
              <a:rPr lang="en-US" sz="2000" dirty="0">
                <a:solidFill>
                  <a:srgbClr val="FFFFFF"/>
                </a:solidFill>
              </a:rPr>
              <a:t> </a:t>
            </a:r>
            <a:r>
              <a:rPr lang="en-US" sz="2000" dirty="0" err="1">
                <a:solidFill>
                  <a:srgbClr val="FFFFFF"/>
                </a:solidFill>
              </a:rPr>
              <a:t>evitar</a:t>
            </a:r>
            <a:r>
              <a:rPr lang="en-US" sz="2000" dirty="0">
                <a:solidFill>
                  <a:srgbClr val="FFFFFF"/>
                </a:solidFill>
              </a:rPr>
              <a:t> que a </a:t>
            </a:r>
            <a:r>
              <a:rPr lang="en-US" sz="2000" dirty="0" err="1">
                <a:solidFill>
                  <a:srgbClr val="FFFFFF"/>
                </a:solidFill>
              </a:rPr>
              <a:t>pessoa</a:t>
            </a:r>
            <a:r>
              <a:rPr lang="en-US" sz="2000" dirty="0">
                <a:solidFill>
                  <a:srgbClr val="FFFFFF"/>
                </a:solidFill>
              </a:rPr>
              <a:t> </a:t>
            </a:r>
            <a:r>
              <a:rPr lang="en-US" sz="2000" dirty="0" err="1">
                <a:solidFill>
                  <a:srgbClr val="FFFFFF"/>
                </a:solidFill>
              </a:rPr>
              <a:t>idosa</a:t>
            </a:r>
            <a:r>
              <a:rPr lang="en-US" sz="2000" dirty="0">
                <a:solidFill>
                  <a:srgbClr val="FFFFFF"/>
                </a:solidFill>
              </a:rPr>
              <a:t> </a:t>
            </a:r>
            <a:r>
              <a:rPr lang="en-US" sz="2000" dirty="0" err="1">
                <a:solidFill>
                  <a:srgbClr val="FFFFFF"/>
                </a:solidFill>
              </a:rPr>
              <a:t>ande</a:t>
            </a:r>
            <a:r>
              <a:rPr lang="en-US" sz="2000" dirty="0">
                <a:solidFill>
                  <a:srgbClr val="FFFFFF"/>
                </a:solidFill>
              </a:rPr>
              <a:t> de </a:t>
            </a:r>
            <a:r>
              <a:rPr lang="en-US" sz="2000" dirty="0" err="1">
                <a:solidFill>
                  <a:srgbClr val="FFFFFF"/>
                </a:solidFill>
              </a:rPr>
              <a:t>chinelos</a:t>
            </a:r>
            <a:r>
              <a:rPr lang="en-US" sz="2000" dirty="0">
                <a:solidFill>
                  <a:srgbClr val="FFFFFF"/>
                </a:solidFill>
              </a:rPr>
              <a:t>, de </a:t>
            </a:r>
            <a:r>
              <a:rPr lang="en-US" sz="2000" dirty="0" err="1">
                <a:solidFill>
                  <a:srgbClr val="FFFFFF"/>
                </a:solidFill>
              </a:rPr>
              <a:t>meias</a:t>
            </a:r>
            <a:r>
              <a:rPr lang="en-US" sz="2000" dirty="0">
                <a:solidFill>
                  <a:srgbClr val="FFFFFF"/>
                </a:solidFill>
              </a:rPr>
              <a:t> </a:t>
            </a:r>
            <a:r>
              <a:rPr lang="en-US" sz="2000" dirty="0" err="1">
                <a:solidFill>
                  <a:srgbClr val="FFFFFF"/>
                </a:solidFill>
              </a:rPr>
              <a:t>ou</a:t>
            </a:r>
            <a:r>
              <a:rPr lang="en-US" sz="2000" dirty="0">
                <a:solidFill>
                  <a:srgbClr val="FFFFFF"/>
                </a:solidFill>
              </a:rPr>
              <a:t> </a:t>
            </a:r>
            <a:r>
              <a:rPr lang="en-US" sz="2000" dirty="0" err="1">
                <a:solidFill>
                  <a:srgbClr val="FFFFFF"/>
                </a:solidFill>
              </a:rPr>
              <a:t>descalço</a:t>
            </a:r>
            <a:r>
              <a:rPr lang="en-US" sz="2000" dirty="0">
                <a:solidFill>
                  <a:srgbClr val="FFFFFF"/>
                </a:solidFill>
              </a:rPr>
              <a:t>;</a:t>
            </a:r>
          </a:p>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sz="2000" dirty="0" err="1">
                <a:solidFill>
                  <a:srgbClr val="FFFFFF"/>
                </a:solidFill>
              </a:rPr>
              <a:t>Evitar</a:t>
            </a:r>
            <a:r>
              <a:rPr lang="en-US" sz="2000" dirty="0">
                <a:solidFill>
                  <a:srgbClr val="FFFFFF"/>
                </a:solidFill>
              </a:rPr>
              <a:t> </a:t>
            </a:r>
            <a:r>
              <a:rPr lang="en-US" sz="2000" dirty="0" err="1">
                <a:solidFill>
                  <a:srgbClr val="FFFFFF"/>
                </a:solidFill>
              </a:rPr>
              <a:t>calçados</a:t>
            </a:r>
            <a:r>
              <a:rPr lang="en-US" sz="2000" dirty="0">
                <a:solidFill>
                  <a:srgbClr val="FFFFFF"/>
                </a:solidFill>
              </a:rPr>
              <a:t> com </a:t>
            </a:r>
            <a:r>
              <a:rPr lang="en-US" sz="2000" dirty="0" err="1">
                <a:solidFill>
                  <a:srgbClr val="FFFFFF"/>
                </a:solidFill>
              </a:rPr>
              <a:t>atacadores</a:t>
            </a:r>
            <a:r>
              <a:rPr lang="en-US" sz="2000" dirty="0">
                <a:solidFill>
                  <a:srgbClr val="FFFFFF"/>
                </a:solidFill>
              </a:rPr>
              <a:t>, pois </a:t>
            </a:r>
            <a:r>
              <a:rPr lang="en-US" sz="2000" dirty="0" err="1">
                <a:solidFill>
                  <a:srgbClr val="FFFFFF"/>
                </a:solidFill>
              </a:rPr>
              <a:t>há</a:t>
            </a:r>
            <a:r>
              <a:rPr lang="en-US" sz="2000" dirty="0">
                <a:solidFill>
                  <a:srgbClr val="FFFFFF"/>
                </a:solidFill>
              </a:rPr>
              <a:t> o </a:t>
            </a:r>
            <a:r>
              <a:rPr lang="en-US" sz="2000" dirty="0" err="1">
                <a:solidFill>
                  <a:srgbClr val="FFFFFF"/>
                </a:solidFill>
              </a:rPr>
              <a:t>risco</a:t>
            </a:r>
            <a:r>
              <a:rPr lang="en-US" sz="2000" dirty="0">
                <a:solidFill>
                  <a:srgbClr val="FFFFFF"/>
                </a:solidFill>
              </a:rPr>
              <a:t> de </a:t>
            </a:r>
            <a:r>
              <a:rPr lang="en-US" sz="2000" dirty="0" err="1">
                <a:solidFill>
                  <a:srgbClr val="FFFFFF"/>
                </a:solidFill>
              </a:rPr>
              <a:t>os</a:t>
            </a:r>
            <a:r>
              <a:rPr lang="en-US" sz="2000" dirty="0">
                <a:solidFill>
                  <a:srgbClr val="FFFFFF"/>
                </a:solidFill>
              </a:rPr>
              <a:t> </a:t>
            </a:r>
            <a:r>
              <a:rPr lang="en-US" sz="2000" dirty="0" err="1">
                <a:solidFill>
                  <a:srgbClr val="FFFFFF"/>
                </a:solidFill>
              </a:rPr>
              <a:t>mesmos</a:t>
            </a:r>
            <a:r>
              <a:rPr lang="en-US" sz="2000" dirty="0">
                <a:solidFill>
                  <a:srgbClr val="FFFFFF"/>
                </a:solidFill>
              </a:rPr>
              <a:t> se </a:t>
            </a:r>
            <a:r>
              <a:rPr lang="en-US" sz="2000" dirty="0" err="1">
                <a:solidFill>
                  <a:srgbClr val="FFFFFF"/>
                </a:solidFill>
              </a:rPr>
              <a:t>soltarem</a:t>
            </a:r>
            <a:r>
              <a:rPr lang="en-US" sz="2000" dirty="0">
                <a:solidFill>
                  <a:srgbClr val="FFFFFF"/>
                </a:solidFill>
              </a:rPr>
              <a:t> e a </a:t>
            </a:r>
            <a:r>
              <a:rPr lang="en-US" sz="2000" dirty="0" err="1">
                <a:solidFill>
                  <a:srgbClr val="FFFFFF"/>
                </a:solidFill>
              </a:rPr>
              <a:t>pessoa</a:t>
            </a:r>
            <a:r>
              <a:rPr lang="en-US" sz="2000" dirty="0">
                <a:solidFill>
                  <a:srgbClr val="FFFFFF"/>
                </a:solidFill>
              </a:rPr>
              <a:t> </a:t>
            </a:r>
            <a:r>
              <a:rPr lang="en-US" sz="2000" dirty="0" err="1">
                <a:solidFill>
                  <a:srgbClr val="FFFFFF"/>
                </a:solidFill>
              </a:rPr>
              <a:t>idosa</a:t>
            </a:r>
            <a:r>
              <a:rPr lang="en-US" sz="2000" dirty="0">
                <a:solidFill>
                  <a:srgbClr val="FFFFFF"/>
                </a:solidFill>
              </a:rPr>
              <a:t> </a:t>
            </a:r>
            <a:r>
              <a:rPr lang="en-US" sz="2000" dirty="0" err="1">
                <a:solidFill>
                  <a:srgbClr val="FFFFFF"/>
                </a:solidFill>
              </a:rPr>
              <a:t>tropeçar</a:t>
            </a:r>
            <a:r>
              <a:rPr lang="en-US" sz="2000" dirty="0">
                <a:solidFill>
                  <a:srgbClr val="FFFFFF"/>
                </a:solidFill>
              </a:rPr>
              <a:t>;</a:t>
            </a:r>
          </a:p>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sz="2000" dirty="0" err="1">
                <a:solidFill>
                  <a:srgbClr val="FFFFFF"/>
                </a:solidFill>
              </a:rPr>
              <a:t>Certifique</a:t>
            </a:r>
            <a:r>
              <a:rPr lang="en-US" sz="2000" dirty="0">
                <a:solidFill>
                  <a:srgbClr val="FFFFFF"/>
                </a:solidFill>
              </a:rPr>
              <a:t>-se que a </a:t>
            </a:r>
            <a:r>
              <a:rPr lang="en-US" sz="2000" dirty="0" err="1">
                <a:solidFill>
                  <a:srgbClr val="FFFFFF"/>
                </a:solidFill>
              </a:rPr>
              <a:t>pessoa</a:t>
            </a:r>
            <a:r>
              <a:rPr lang="en-US" sz="2000" dirty="0">
                <a:solidFill>
                  <a:srgbClr val="FFFFFF"/>
                </a:solidFill>
              </a:rPr>
              <a:t> </a:t>
            </a:r>
            <a:r>
              <a:rPr lang="en-US" sz="2000" dirty="0" err="1">
                <a:solidFill>
                  <a:srgbClr val="FFFFFF"/>
                </a:solidFill>
              </a:rPr>
              <a:t>idosa</a:t>
            </a:r>
            <a:r>
              <a:rPr lang="en-US" sz="2000" dirty="0">
                <a:solidFill>
                  <a:srgbClr val="FFFFFF"/>
                </a:solidFill>
              </a:rPr>
              <a:t> </a:t>
            </a:r>
            <a:r>
              <a:rPr lang="en-US" sz="2000" dirty="0" err="1">
                <a:solidFill>
                  <a:srgbClr val="FFFFFF"/>
                </a:solidFill>
              </a:rPr>
              <a:t>usa</a:t>
            </a:r>
            <a:r>
              <a:rPr lang="en-US" sz="2000" dirty="0">
                <a:solidFill>
                  <a:srgbClr val="FFFFFF"/>
                </a:solidFill>
              </a:rPr>
              <a:t> </a:t>
            </a:r>
            <a:r>
              <a:rPr lang="en-US" sz="2000" dirty="0" err="1">
                <a:solidFill>
                  <a:srgbClr val="FFFFFF"/>
                </a:solidFill>
              </a:rPr>
              <a:t>roupa</a:t>
            </a:r>
            <a:r>
              <a:rPr lang="en-US" sz="2000" dirty="0">
                <a:solidFill>
                  <a:srgbClr val="FFFFFF"/>
                </a:solidFill>
              </a:rPr>
              <a:t> </a:t>
            </a:r>
            <a:r>
              <a:rPr lang="en-US" sz="2000" dirty="0" err="1">
                <a:solidFill>
                  <a:srgbClr val="FFFFFF"/>
                </a:solidFill>
              </a:rPr>
              <a:t>adequada</a:t>
            </a:r>
            <a:r>
              <a:rPr lang="en-US" sz="2000" dirty="0">
                <a:solidFill>
                  <a:srgbClr val="FFFFFF"/>
                </a:solidFill>
              </a:rPr>
              <a:t> a </a:t>
            </a:r>
            <a:r>
              <a:rPr lang="en-US" sz="2000" dirty="0" err="1">
                <a:solidFill>
                  <a:srgbClr val="FFFFFF"/>
                </a:solidFill>
              </a:rPr>
              <a:t>si</a:t>
            </a:r>
            <a:r>
              <a:rPr lang="en-US" sz="2000" dirty="0">
                <a:solidFill>
                  <a:srgbClr val="FFFFFF"/>
                </a:solidFill>
              </a:rPr>
              <a:t>, com o </a:t>
            </a:r>
            <a:r>
              <a:rPr lang="en-US" sz="2000" dirty="0" err="1">
                <a:solidFill>
                  <a:srgbClr val="FFFFFF"/>
                </a:solidFill>
              </a:rPr>
              <a:t>tamanho</a:t>
            </a:r>
            <a:r>
              <a:rPr lang="en-US" sz="2000" dirty="0">
                <a:solidFill>
                  <a:srgbClr val="FFFFFF"/>
                </a:solidFill>
              </a:rPr>
              <a:t> e </a:t>
            </a:r>
            <a:r>
              <a:rPr lang="en-US" sz="2000" dirty="0" err="1">
                <a:solidFill>
                  <a:srgbClr val="FFFFFF"/>
                </a:solidFill>
              </a:rPr>
              <a:t>altura</a:t>
            </a:r>
            <a:r>
              <a:rPr lang="en-US" sz="2000" dirty="0">
                <a:solidFill>
                  <a:srgbClr val="FFFFFF"/>
                </a:solidFill>
              </a:rPr>
              <a:t> </a:t>
            </a:r>
            <a:r>
              <a:rPr lang="en-US" sz="2000" dirty="0" err="1">
                <a:solidFill>
                  <a:srgbClr val="FFFFFF"/>
                </a:solidFill>
              </a:rPr>
              <a:t>desejada</a:t>
            </a:r>
            <a:r>
              <a:rPr lang="en-US" sz="2000" dirty="0">
                <a:solidFill>
                  <a:srgbClr val="FFFFFF"/>
                </a:solidFill>
              </a:rPr>
              <a:t>, e </a:t>
            </a:r>
            <a:r>
              <a:rPr lang="en-US" sz="2000" dirty="0" err="1">
                <a:solidFill>
                  <a:srgbClr val="FFFFFF"/>
                </a:solidFill>
              </a:rPr>
              <a:t>não</a:t>
            </a:r>
            <a:r>
              <a:rPr lang="en-US" sz="2000" dirty="0">
                <a:solidFill>
                  <a:srgbClr val="FFFFFF"/>
                </a:solidFill>
              </a:rPr>
              <a:t> </a:t>
            </a:r>
            <a:r>
              <a:rPr lang="en-US" sz="2000" dirty="0" err="1">
                <a:solidFill>
                  <a:srgbClr val="FFFFFF"/>
                </a:solidFill>
              </a:rPr>
              <a:t>demasiado</a:t>
            </a:r>
            <a:r>
              <a:rPr lang="en-US" sz="2000" dirty="0">
                <a:solidFill>
                  <a:srgbClr val="FFFFFF"/>
                </a:solidFill>
              </a:rPr>
              <a:t> </a:t>
            </a:r>
            <a:r>
              <a:rPr lang="en-US" sz="2000" dirty="0" err="1">
                <a:solidFill>
                  <a:srgbClr val="FFFFFF"/>
                </a:solidFill>
              </a:rPr>
              <a:t>larga</a:t>
            </a:r>
            <a:r>
              <a:rPr lang="en-US" sz="2000" dirty="0">
                <a:solidFill>
                  <a:srgbClr val="FFFFFF"/>
                </a:solidFill>
              </a:rPr>
              <a:t>, para </a:t>
            </a:r>
            <a:r>
              <a:rPr lang="en-US" sz="2000" dirty="0" err="1">
                <a:solidFill>
                  <a:srgbClr val="FFFFFF"/>
                </a:solidFill>
              </a:rPr>
              <a:t>evitar</a:t>
            </a:r>
            <a:r>
              <a:rPr lang="en-US" sz="2000" dirty="0">
                <a:solidFill>
                  <a:srgbClr val="FFFFFF"/>
                </a:solidFill>
              </a:rPr>
              <a:t> que </a:t>
            </a:r>
            <a:r>
              <a:rPr lang="en-US" sz="2000" dirty="0" err="1">
                <a:solidFill>
                  <a:srgbClr val="FFFFFF"/>
                </a:solidFill>
              </a:rPr>
              <a:t>tropece</a:t>
            </a:r>
            <a:r>
              <a:rPr lang="en-US" sz="2000" dirty="0">
                <a:solidFill>
                  <a:srgbClr val="FFFFFF"/>
                </a:solidFill>
              </a:rPr>
              <a:t>.</a:t>
            </a:r>
          </a:p>
        </p:txBody>
      </p:sp>
      <p:pic>
        <p:nvPicPr>
          <p:cNvPr id="2050" name="Picture 2" descr="Melhores Tênis para Idoso Caminhar e Passear de Forma Confortável ...">
            <a:extLst>
              <a:ext uri="{FF2B5EF4-FFF2-40B4-BE49-F238E27FC236}">
                <a16:creationId xmlns:a16="http://schemas.microsoft.com/office/drawing/2014/main" id="{C337B999-F272-42B7-95F8-2A14C5296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1124" y="931164"/>
            <a:ext cx="2726268" cy="20745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67B4E8F5-2561-45D3-91A5-DCB121C99E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9" t="2460" r="1851" b="35694"/>
          <a:stretch/>
        </p:blipFill>
        <p:spPr bwMode="auto">
          <a:xfrm>
            <a:off x="8593267" y="3384651"/>
            <a:ext cx="3053422" cy="2936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4501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9DD60C94-0C9C-47B7-BE88-045235ACC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a:extLst>
              <a:ext uri="{FF2B5EF4-FFF2-40B4-BE49-F238E27FC236}">
                <a16:creationId xmlns:a16="http://schemas.microsoft.com/office/drawing/2014/main" id="{9FDF96B1-03C1-4BE8-B3B5-95AAF359DAC5}"/>
              </a:ext>
            </a:extLst>
          </p:cNvPr>
          <p:cNvSpPr txBox="1"/>
          <p:nvPr/>
        </p:nvSpPr>
        <p:spPr>
          <a:xfrm>
            <a:off x="1996547" y="1537518"/>
            <a:ext cx="8193884" cy="3654081"/>
          </a:xfrm>
          <a:prstGeom prst="rect">
            <a:avLst/>
          </a:prstGeom>
        </p:spPr>
        <p:txBody>
          <a:bodyPr vert="horz" lIns="91440" tIns="45720" rIns="91440" bIns="45720" rtlCol="0" anchor="ctr">
            <a:normAutofit/>
          </a:bodyPr>
          <a:lstStyle/>
          <a:p>
            <a:pPr algn="ctr" defTabSz="457200">
              <a:spcBef>
                <a:spcPct val="0"/>
              </a:spcBef>
              <a:spcAft>
                <a:spcPts val="600"/>
              </a:spcAft>
            </a:pPr>
            <a:r>
              <a:rPr lang="en-US" sz="5400" b="0" kern="1200" cap="all" dirty="0">
                <a:solidFill>
                  <a:schemeClr val="tx2"/>
                </a:solidFill>
                <a:latin typeface="+mj-lt"/>
                <a:ea typeface="+mj-ea"/>
                <a:cs typeface="+mj-cs"/>
              </a:rPr>
              <a:t>Evite </a:t>
            </a:r>
            <a:r>
              <a:rPr lang="en-US" sz="5400" b="0" kern="1200" cap="all" dirty="0" err="1">
                <a:solidFill>
                  <a:schemeClr val="tx2"/>
                </a:solidFill>
                <a:latin typeface="+mj-lt"/>
                <a:ea typeface="+mj-ea"/>
                <a:cs typeface="+mj-cs"/>
              </a:rPr>
              <a:t>quedas</a:t>
            </a:r>
            <a:r>
              <a:rPr lang="en-US" sz="5400" b="0" kern="1200" cap="all" dirty="0">
                <a:solidFill>
                  <a:schemeClr val="tx2"/>
                </a:solidFill>
                <a:latin typeface="+mj-lt"/>
                <a:ea typeface="+mj-ea"/>
                <a:cs typeface="+mj-cs"/>
              </a:rPr>
              <a:t>,</a:t>
            </a:r>
          </a:p>
          <a:p>
            <a:pPr algn="ctr" defTabSz="457200">
              <a:spcBef>
                <a:spcPct val="0"/>
              </a:spcBef>
              <a:spcAft>
                <a:spcPts val="600"/>
              </a:spcAft>
            </a:pPr>
            <a:r>
              <a:rPr lang="en-US" sz="5400" b="0" kern="1200" cap="all" dirty="0" err="1">
                <a:solidFill>
                  <a:schemeClr val="tx2"/>
                </a:solidFill>
                <a:latin typeface="+mj-lt"/>
                <a:ea typeface="+mj-ea"/>
                <a:cs typeface="+mj-cs"/>
              </a:rPr>
              <a:t>Mantenha</a:t>
            </a:r>
            <a:r>
              <a:rPr lang="en-US" sz="5400" b="0" kern="1200" cap="all" dirty="0">
                <a:solidFill>
                  <a:schemeClr val="tx2"/>
                </a:solidFill>
                <a:latin typeface="+mj-lt"/>
                <a:ea typeface="+mj-ea"/>
                <a:cs typeface="+mj-cs"/>
              </a:rPr>
              <a:t> o </a:t>
            </a:r>
            <a:r>
              <a:rPr lang="en-US" sz="5400" b="0" kern="1200" cap="all" dirty="0" err="1">
                <a:solidFill>
                  <a:schemeClr val="tx2"/>
                </a:solidFill>
                <a:latin typeface="+mj-lt"/>
                <a:ea typeface="+mj-ea"/>
                <a:cs typeface="+mj-cs"/>
              </a:rPr>
              <a:t>ambiente</a:t>
            </a:r>
            <a:r>
              <a:rPr lang="en-US" sz="5400" b="0" kern="1200" cap="all" dirty="0">
                <a:solidFill>
                  <a:schemeClr val="tx2"/>
                </a:solidFill>
                <a:latin typeface="+mj-lt"/>
                <a:ea typeface="+mj-ea"/>
                <a:cs typeface="+mj-cs"/>
              </a:rPr>
              <a:t> </a:t>
            </a:r>
            <a:r>
              <a:rPr lang="en-US" sz="5400" b="0" kern="1200" cap="all" dirty="0" err="1">
                <a:solidFill>
                  <a:schemeClr val="tx2"/>
                </a:solidFill>
                <a:latin typeface="+mj-lt"/>
                <a:ea typeface="+mj-ea"/>
                <a:cs typeface="+mj-cs"/>
              </a:rPr>
              <a:t>seguro</a:t>
            </a:r>
            <a:r>
              <a:rPr lang="en-US" sz="5400" b="0" kern="1200" cap="all" dirty="0">
                <a:solidFill>
                  <a:schemeClr val="tx2"/>
                </a:solidFill>
                <a:latin typeface="+mj-lt"/>
                <a:ea typeface="+mj-ea"/>
                <a:cs typeface="+mj-cs"/>
              </a:rPr>
              <a:t> para a </a:t>
            </a:r>
            <a:r>
              <a:rPr lang="en-US" sz="5400" cap="all" dirty="0" err="1">
                <a:solidFill>
                  <a:schemeClr val="tx2"/>
                </a:solidFill>
                <a:latin typeface="+mj-lt"/>
                <a:ea typeface="+mj-ea"/>
                <a:cs typeface="+mj-cs"/>
              </a:rPr>
              <a:t>pessoa</a:t>
            </a:r>
            <a:r>
              <a:rPr lang="en-US" sz="5400" cap="all" dirty="0">
                <a:solidFill>
                  <a:schemeClr val="tx2"/>
                </a:solidFill>
                <a:latin typeface="+mj-lt"/>
                <a:ea typeface="+mj-ea"/>
                <a:cs typeface="+mj-cs"/>
              </a:rPr>
              <a:t> </a:t>
            </a:r>
            <a:r>
              <a:rPr lang="en-US" sz="5400" cap="all" dirty="0" err="1">
                <a:solidFill>
                  <a:schemeClr val="tx2"/>
                </a:solidFill>
                <a:latin typeface="+mj-lt"/>
                <a:ea typeface="+mj-ea"/>
                <a:cs typeface="+mj-cs"/>
              </a:rPr>
              <a:t>idosa</a:t>
            </a:r>
            <a:r>
              <a:rPr lang="en-US" sz="5400" cap="all" dirty="0">
                <a:solidFill>
                  <a:schemeClr val="tx2"/>
                </a:solidFill>
                <a:latin typeface="+mj-lt"/>
                <a:ea typeface="+mj-ea"/>
                <a:cs typeface="+mj-cs"/>
              </a:rPr>
              <a:t>.</a:t>
            </a:r>
            <a:endParaRPr lang="en-US" sz="5400" b="0" kern="1200" cap="all" dirty="0">
              <a:solidFill>
                <a:schemeClr val="tx2"/>
              </a:solidFill>
              <a:latin typeface="+mj-lt"/>
              <a:ea typeface="+mj-ea"/>
              <a:cs typeface="+mj-cs"/>
            </a:endParaRPr>
          </a:p>
        </p:txBody>
      </p:sp>
      <p:sp>
        <p:nvSpPr>
          <p:cNvPr id="17" name="Rectangle 16">
            <a:extLst>
              <a:ext uri="{FF2B5EF4-FFF2-40B4-BE49-F238E27FC236}">
                <a16:creationId xmlns:a16="http://schemas.microsoft.com/office/drawing/2014/main" id="{BFCF7016-AC99-433F-B943-24C3736E0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7579574" cy="6436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A03737D1-A930-4E3E-9160-3CD4AEC72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F71CFF33-010E-4E26-A285-83B182982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707627"/>
            <a:ext cx="11293913" cy="64922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8658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0C418F9-B1A3-4097-9C97-E1C9F3149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3" name="Rectangle 72">
            <a:extLst>
              <a:ext uri="{FF2B5EF4-FFF2-40B4-BE49-F238E27FC236}">
                <a16:creationId xmlns:a16="http://schemas.microsoft.com/office/drawing/2014/main" id="{6B5E8ED2-C3EC-40AD-BDB9-27E589B52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45B556"/>
          </a:solidFill>
          <a:ln>
            <a:noFill/>
          </a:ln>
          <a:effectLst/>
        </p:spPr>
        <p:style>
          <a:lnRef idx="1">
            <a:schemeClr val="accent1"/>
          </a:lnRef>
          <a:fillRef idx="3">
            <a:schemeClr val="accent1"/>
          </a:fillRef>
          <a:effectRef idx="2">
            <a:schemeClr val="accent1"/>
          </a:effectRef>
          <a:fontRef idx="minor">
            <a:schemeClr val="lt1"/>
          </a:fontRef>
        </p:style>
      </p:sp>
      <p:sp>
        <p:nvSpPr>
          <p:cNvPr id="2" name="CaixaDeTexto 1">
            <a:extLst>
              <a:ext uri="{FF2B5EF4-FFF2-40B4-BE49-F238E27FC236}">
                <a16:creationId xmlns:a16="http://schemas.microsoft.com/office/drawing/2014/main" id="{62092B38-D8B2-461B-B9E4-756AF18C8F79}"/>
              </a:ext>
            </a:extLst>
          </p:cNvPr>
          <p:cNvSpPr txBox="1"/>
          <p:nvPr/>
        </p:nvSpPr>
        <p:spPr>
          <a:xfrm>
            <a:off x="8260711" y="1233438"/>
            <a:ext cx="4625008" cy="523220"/>
          </a:xfrm>
          <a:prstGeom prst="rect">
            <a:avLst/>
          </a:prstGeom>
          <a:noFill/>
        </p:spPr>
        <p:txBody>
          <a:bodyPr wrap="square" rtlCol="0">
            <a:spAutoFit/>
          </a:bodyPr>
          <a:lstStyle/>
          <a:p>
            <a:pPr>
              <a:spcAft>
                <a:spcPts val="600"/>
              </a:spcAft>
            </a:pPr>
            <a:r>
              <a:rPr lang="pt-PT" sz="2800" dirty="0">
                <a:solidFill>
                  <a:schemeClr val="bg1"/>
                </a:solidFill>
              </a:rPr>
              <a:t>Tem escadas em casa?</a:t>
            </a:r>
          </a:p>
        </p:txBody>
      </p:sp>
      <p:sp>
        <p:nvSpPr>
          <p:cNvPr id="3" name="CaixaDeTexto 2">
            <a:extLst>
              <a:ext uri="{FF2B5EF4-FFF2-40B4-BE49-F238E27FC236}">
                <a16:creationId xmlns:a16="http://schemas.microsoft.com/office/drawing/2014/main" id="{4C2C4919-E2F2-486F-840E-69E96B9D6F6F}"/>
              </a:ext>
            </a:extLst>
          </p:cNvPr>
          <p:cNvSpPr txBox="1"/>
          <p:nvPr/>
        </p:nvSpPr>
        <p:spPr>
          <a:xfrm>
            <a:off x="8260711" y="2550671"/>
            <a:ext cx="2769704" cy="646331"/>
          </a:xfrm>
          <a:prstGeom prst="rect">
            <a:avLst/>
          </a:prstGeom>
          <a:noFill/>
        </p:spPr>
        <p:txBody>
          <a:bodyPr wrap="square" rtlCol="0">
            <a:spAutoFit/>
          </a:bodyPr>
          <a:lstStyle/>
          <a:p>
            <a:pPr>
              <a:spcAft>
                <a:spcPts val="600"/>
              </a:spcAft>
            </a:pPr>
            <a:r>
              <a:rPr lang="pt-PT" sz="3600" dirty="0">
                <a:solidFill>
                  <a:schemeClr val="bg1"/>
                </a:solidFill>
                <a:hlinkClick r:id="rId2" action="ppaction://hlinksldjump">
                  <a:extLst>
                    <a:ext uri="{A12FA001-AC4F-418D-AE19-62706E023703}">
                      <ahyp:hlinkClr xmlns:ahyp="http://schemas.microsoft.com/office/drawing/2018/hyperlinkcolor" val="tx"/>
                    </a:ext>
                  </a:extLst>
                </a:hlinkClick>
              </a:rPr>
              <a:t>Sim</a:t>
            </a:r>
            <a:r>
              <a:rPr lang="pt-PT" sz="2400" dirty="0">
                <a:solidFill>
                  <a:schemeClr val="bg1"/>
                </a:solidFill>
              </a:rPr>
              <a:t> </a:t>
            </a:r>
          </a:p>
        </p:txBody>
      </p:sp>
      <p:sp>
        <p:nvSpPr>
          <p:cNvPr id="4" name="CaixaDeTexto 3">
            <a:extLst>
              <a:ext uri="{FF2B5EF4-FFF2-40B4-BE49-F238E27FC236}">
                <a16:creationId xmlns:a16="http://schemas.microsoft.com/office/drawing/2014/main" id="{8E614C14-63F8-4816-8564-733086E4E50B}"/>
              </a:ext>
            </a:extLst>
          </p:cNvPr>
          <p:cNvSpPr txBox="1"/>
          <p:nvPr/>
        </p:nvSpPr>
        <p:spPr>
          <a:xfrm>
            <a:off x="8260711" y="4076496"/>
            <a:ext cx="3657600" cy="646331"/>
          </a:xfrm>
          <a:prstGeom prst="rect">
            <a:avLst/>
          </a:prstGeom>
          <a:noFill/>
        </p:spPr>
        <p:txBody>
          <a:bodyPr wrap="square" rtlCol="0">
            <a:spAutoFit/>
          </a:bodyPr>
          <a:lstStyle/>
          <a:p>
            <a:pPr>
              <a:spcAft>
                <a:spcPts val="600"/>
              </a:spcAft>
            </a:pPr>
            <a:r>
              <a:rPr lang="pt-PT" sz="3600" dirty="0">
                <a:solidFill>
                  <a:schemeClr val="bg1"/>
                </a:solidFill>
                <a:hlinkClick r:id="rId3" action="ppaction://hlinksldjump">
                  <a:extLst>
                    <a:ext uri="{A12FA001-AC4F-418D-AE19-62706E023703}">
                      <ahyp:hlinkClr xmlns:ahyp="http://schemas.microsoft.com/office/drawing/2018/hyperlinkcolor" val="tx"/>
                    </a:ext>
                  </a:extLst>
                </a:hlinkClick>
              </a:rPr>
              <a:t>Não</a:t>
            </a:r>
            <a:endParaRPr lang="pt-PT" sz="3600" dirty="0">
              <a:solidFill>
                <a:schemeClr val="bg1"/>
              </a:solidFill>
            </a:endParaRPr>
          </a:p>
        </p:txBody>
      </p:sp>
      <p:pic>
        <p:nvPicPr>
          <p:cNvPr id="10" name="Gráfico 9" descr="Gesto de toque duplo">
            <a:extLst>
              <a:ext uri="{FF2B5EF4-FFF2-40B4-BE49-F238E27FC236}">
                <a16:creationId xmlns:a16="http://schemas.microsoft.com/office/drawing/2014/main" id="{3C1B6B00-07B7-4443-BFB8-CB2994A922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227769">
            <a:off x="9127738" y="2783227"/>
            <a:ext cx="798883" cy="798883"/>
          </a:xfrm>
          <a:prstGeom prst="rect">
            <a:avLst/>
          </a:prstGeom>
        </p:spPr>
      </p:pic>
      <p:pic>
        <p:nvPicPr>
          <p:cNvPr id="14" name="Gráfico 13" descr="Gesto de toque duplo">
            <a:extLst>
              <a:ext uri="{FF2B5EF4-FFF2-40B4-BE49-F238E27FC236}">
                <a16:creationId xmlns:a16="http://schemas.microsoft.com/office/drawing/2014/main" id="{73F9C809-FB14-43FC-A15D-123475CFD9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227769">
            <a:off x="9246121" y="4323386"/>
            <a:ext cx="798883" cy="798883"/>
          </a:xfrm>
          <a:prstGeom prst="rect">
            <a:avLst/>
          </a:prstGeom>
        </p:spPr>
      </p:pic>
      <p:pic>
        <p:nvPicPr>
          <p:cNvPr id="5" name="Picture 2" descr="wood floor home staircase hall cottage loft property living room furniture room interior design handrail hardwood stairs flooring wood flooring entrance hall baluster newel post cabinetry oak stairs jackson wood turners stair carpet">
            <a:extLst>
              <a:ext uri="{FF2B5EF4-FFF2-40B4-BE49-F238E27FC236}">
                <a16:creationId xmlns:a16="http://schemas.microsoft.com/office/drawing/2014/main" id="{325BA9EC-0905-4756-8BD1-DCA4D7BEE6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044" y="457202"/>
            <a:ext cx="7577410" cy="585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739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4" name="Rectangle 13">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aixaDeTexto 2">
            <a:extLst>
              <a:ext uri="{FF2B5EF4-FFF2-40B4-BE49-F238E27FC236}">
                <a16:creationId xmlns:a16="http://schemas.microsoft.com/office/drawing/2014/main" id="{7490A90D-2326-48D0-AF0A-B50E812B9165}"/>
              </a:ext>
            </a:extLst>
          </p:cNvPr>
          <p:cNvSpPr txBox="1"/>
          <p:nvPr/>
        </p:nvSpPr>
        <p:spPr>
          <a:xfrm>
            <a:off x="4534935" y="1037968"/>
            <a:ext cx="6725899" cy="4820832"/>
          </a:xfrm>
          <a:prstGeom prst="rect">
            <a:avLst/>
          </a:prstGeom>
        </p:spPr>
        <p:txBody>
          <a:bodyPr vert="horz" lIns="91440" tIns="45720" rIns="91440" bIns="45720" rtlCol="0" anchor="ctr">
            <a:normAutofit/>
          </a:bodyPr>
          <a:lstStyle/>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Centers for Disease Control and Prevention. (2017).  STEADI: Check for Safety A Home Fall Prevention Checklist for Older Adults. </a:t>
            </a:r>
          </a:p>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Rede Regional de </a:t>
            </a:r>
            <a:r>
              <a:rPr lang="en-US" dirty="0" err="1">
                <a:solidFill>
                  <a:schemeClr val="tx1">
                    <a:lumMod val="75000"/>
                    <a:lumOff val="25000"/>
                  </a:schemeClr>
                </a:solidFill>
              </a:rPr>
              <a:t>Cuidados</a:t>
            </a:r>
            <a:r>
              <a:rPr lang="en-US" dirty="0">
                <a:solidFill>
                  <a:schemeClr val="tx1">
                    <a:lumMod val="75000"/>
                    <a:lumOff val="25000"/>
                  </a:schemeClr>
                </a:solidFill>
              </a:rPr>
              <a:t> </a:t>
            </a:r>
            <a:r>
              <a:rPr lang="en-US" dirty="0" err="1">
                <a:solidFill>
                  <a:schemeClr val="tx1">
                    <a:lumMod val="75000"/>
                    <a:lumOff val="25000"/>
                  </a:schemeClr>
                </a:solidFill>
              </a:rPr>
              <a:t>Continuados</a:t>
            </a:r>
            <a:r>
              <a:rPr lang="en-US" dirty="0">
                <a:solidFill>
                  <a:schemeClr val="tx1">
                    <a:lumMod val="75000"/>
                    <a:lumOff val="25000"/>
                  </a:schemeClr>
                </a:solidFill>
              </a:rPr>
              <a:t> </a:t>
            </a:r>
            <a:r>
              <a:rPr lang="en-US" dirty="0" err="1">
                <a:solidFill>
                  <a:schemeClr val="tx1">
                    <a:lumMod val="75000"/>
                    <a:lumOff val="25000"/>
                  </a:schemeClr>
                </a:solidFill>
              </a:rPr>
              <a:t>Integrados</a:t>
            </a:r>
            <a:r>
              <a:rPr lang="en-US" dirty="0">
                <a:solidFill>
                  <a:schemeClr val="tx1">
                    <a:lumMod val="75000"/>
                    <a:lumOff val="25000"/>
                  </a:schemeClr>
                </a:solidFill>
              </a:rPr>
              <a:t>. (</a:t>
            </a:r>
            <a:r>
              <a:rPr lang="en-US" dirty="0" err="1">
                <a:solidFill>
                  <a:schemeClr val="tx1">
                    <a:lumMod val="75000"/>
                    <a:lumOff val="25000"/>
                  </a:schemeClr>
                </a:solidFill>
              </a:rPr>
              <a:t>n.d</a:t>
            </a:r>
            <a:r>
              <a:rPr lang="en-US" dirty="0">
                <a:solidFill>
                  <a:schemeClr val="tx1">
                    <a:lumMod val="75000"/>
                    <a:lumOff val="25000"/>
                  </a:schemeClr>
                </a:solidFill>
              </a:rPr>
              <a:t>). </a:t>
            </a:r>
            <a:r>
              <a:rPr lang="en-US" dirty="0" err="1">
                <a:solidFill>
                  <a:schemeClr val="tx1">
                    <a:lumMod val="75000"/>
                    <a:lumOff val="25000"/>
                  </a:schemeClr>
                </a:solidFill>
              </a:rPr>
              <a:t>Prevenção</a:t>
            </a:r>
            <a:r>
              <a:rPr lang="en-US" dirty="0">
                <a:solidFill>
                  <a:schemeClr val="tx1">
                    <a:lumMod val="75000"/>
                    <a:lumOff val="25000"/>
                  </a:schemeClr>
                </a:solidFill>
              </a:rPr>
              <a:t> de </a:t>
            </a:r>
            <a:r>
              <a:rPr lang="en-US" dirty="0" err="1">
                <a:solidFill>
                  <a:schemeClr val="tx1">
                    <a:lumMod val="75000"/>
                    <a:lumOff val="25000"/>
                  </a:schemeClr>
                </a:solidFill>
              </a:rPr>
              <a:t>quedas</a:t>
            </a:r>
            <a:r>
              <a:rPr lang="en-US" dirty="0">
                <a:solidFill>
                  <a:schemeClr val="tx1">
                    <a:lumMod val="75000"/>
                    <a:lumOff val="25000"/>
                  </a:schemeClr>
                </a:solidFill>
              </a:rPr>
              <a:t> </a:t>
            </a:r>
            <a:r>
              <a:rPr lang="en-US" dirty="0" err="1">
                <a:solidFill>
                  <a:schemeClr val="tx1">
                    <a:lumMod val="75000"/>
                    <a:lumOff val="25000"/>
                  </a:schemeClr>
                </a:solidFill>
              </a:rPr>
              <a:t>em</a:t>
            </a:r>
            <a:r>
              <a:rPr lang="en-US" dirty="0">
                <a:solidFill>
                  <a:schemeClr val="tx1">
                    <a:lumMod val="75000"/>
                    <a:lumOff val="25000"/>
                  </a:schemeClr>
                </a:solidFill>
              </a:rPr>
              <a:t> </a:t>
            </a:r>
            <a:r>
              <a:rPr lang="en-US" dirty="0" err="1">
                <a:solidFill>
                  <a:schemeClr val="tx1">
                    <a:lumMod val="75000"/>
                    <a:lumOff val="25000"/>
                  </a:schemeClr>
                </a:solidFill>
              </a:rPr>
              <a:t>idosos</a:t>
            </a:r>
            <a:r>
              <a:rPr lang="en-US" dirty="0">
                <a:solidFill>
                  <a:schemeClr val="tx1">
                    <a:lumMod val="75000"/>
                    <a:lumOff val="25000"/>
                  </a:schemeClr>
                </a:solidFill>
              </a:rPr>
              <a:t> no </a:t>
            </a:r>
            <a:r>
              <a:rPr lang="en-US" dirty="0" err="1">
                <a:solidFill>
                  <a:schemeClr val="tx1">
                    <a:lumMod val="75000"/>
                    <a:lumOff val="25000"/>
                  </a:schemeClr>
                </a:solidFill>
              </a:rPr>
              <a:t>domicílio</a:t>
            </a:r>
            <a:r>
              <a:rPr lang="en-US" dirty="0">
                <a:solidFill>
                  <a:schemeClr val="tx1">
                    <a:lumMod val="75000"/>
                    <a:lumOff val="25000"/>
                  </a:schemeClr>
                </a:solidFill>
              </a:rPr>
              <a:t>. </a:t>
            </a:r>
          </a:p>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Sussex Health and Care Partnership. (2020). Patient Home Environment Checklist Make your home ‘falls-free’ Protect your independence by reducing the chance of falling.</a:t>
            </a:r>
          </a:p>
        </p:txBody>
      </p:sp>
      <p:sp>
        <p:nvSpPr>
          <p:cNvPr id="2" name="CaixaDeTexto 1">
            <a:extLst>
              <a:ext uri="{FF2B5EF4-FFF2-40B4-BE49-F238E27FC236}">
                <a16:creationId xmlns:a16="http://schemas.microsoft.com/office/drawing/2014/main" id="{687A8A08-FC21-4EC3-B734-D0CA77F5B33B}"/>
              </a:ext>
            </a:extLst>
          </p:cNvPr>
          <p:cNvSpPr txBox="1"/>
          <p:nvPr/>
        </p:nvSpPr>
        <p:spPr>
          <a:xfrm>
            <a:off x="636105" y="2186609"/>
            <a:ext cx="5247861" cy="461665"/>
          </a:xfrm>
          <a:prstGeom prst="rect">
            <a:avLst/>
          </a:prstGeom>
          <a:noFill/>
        </p:spPr>
        <p:txBody>
          <a:bodyPr wrap="square" rtlCol="0">
            <a:spAutoFit/>
          </a:bodyPr>
          <a:lstStyle/>
          <a:p>
            <a:pPr>
              <a:spcAft>
                <a:spcPts val="600"/>
              </a:spcAft>
            </a:pPr>
            <a:r>
              <a:rPr lang="pt-PT" sz="2400" dirty="0">
                <a:solidFill>
                  <a:schemeClr val="bg1"/>
                </a:solidFill>
              </a:rPr>
              <a:t>Referências bibliográficas</a:t>
            </a:r>
          </a:p>
        </p:txBody>
      </p:sp>
    </p:spTree>
    <p:extLst>
      <p:ext uri="{BB962C8B-B14F-4D97-AF65-F5344CB8AC3E}">
        <p14:creationId xmlns:p14="http://schemas.microsoft.com/office/powerpoint/2010/main" val="1934094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142">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588"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CaixaDeTexto 1">
            <a:extLst>
              <a:ext uri="{FF2B5EF4-FFF2-40B4-BE49-F238E27FC236}">
                <a16:creationId xmlns:a16="http://schemas.microsoft.com/office/drawing/2014/main" id="{F9BFD37D-7200-4A41-8328-687F2708EAC4}"/>
              </a:ext>
            </a:extLst>
          </p:cNvPr>
          <p:cNvSpPr txBox="1"/>
          <p:nvPr/>
        </p:nvSpPr>
        <p:spPr>
          <a:xfrm>
            <a:off x="917877" y="597643"/>
            <a:ext cx="6647905" cy="1188720"/>
          </a:xfrm>
          <a:prstGeom prst="rect">
            <a:avLst/>
          </a:prstGeom>
        </p:spPr>
        <p:txBody>
          <a:bodyPr vert="horz" lIns="91440" tIns="45720" rIns="91440" bIns="45720" rtlCol="0" anchor="b">
            <a:normAutofit/>
          </a:bodyPr>
          <a:lstStyle/>
          <a:p>
            <a:pPr defTabSz="457200">
              <a:spcBef>
                <a:spcPct val="0"/>
              </a:spcBef>
              <a:spcAft>
                <a:spcPts val="600"/>
              </a:spcAft>
            </a:pPr>
            <a:r>
              <a:rPr lang="en-US" sz="2800" cap="all" dirty="0" err="1">
                <a:solidFill>
                  <a:srgbClr val="FFFFFF"/>
                </a:solidFill>
                <a:latin typeface="+mj-lt"/>
                <a:ea typeface="+mj-ea"/>
                <a:cs typeface="+mj-cs"/>
              </a:rPr>
              <a:t>Sugestões</a:t>
            </a:r>
            <a:r>
              <a:rPr lang="en-US" sz="2800" cap="all" dirty="0">
                <a:solidFill>
                  <a:srgbClr val="FFFFFF"/>
                </a:solidFill>
                <a:latin typeface="+mj-lt"/>
                <a:ea typeface="+mj-ea"/>
                <a:cs typeface="+mj-cs"/>
              </a:rPr>
              <a:t> a </a:t>
            </a:r>
            <a:r>
              <a:rPr lang="en-US" sz="2800" cap="all" dirty="0" err="1">
                <a:solidFill>
                  <a:srgbClr val="FFFFFF"/>
                </a:solidFill>
                <a:latin typeface="+mj-lt"/>
                <a:ea typeface="+mj-ea"/>
                <a:cs typeface="+mj-cs"/>
              </a:rPr>
              <a:t>ter</a:t>
            </a:r>
            <a:r>
              <a:rPr lang="en-US" sz="2800" cap="all" dirty="0">
                <a:solidFill>
                  <a:srgbClr val="FFFFFF"/>
                </a:solidFill>
                <a:latin typeface="+mj-lt"/>
                <a:ea typeface="+mj-ea"/>
                <a:cs typeface="+mj-cs"/>
              </a:rPr>
              <a:t> </a:t>
            </a:r>
            <a:r>
              <a:rPr lang="en-US" sz="2800" cap="all" dirty="0" err="1">
                <a:solidFill>
                  <a:srgbClr val="FFFFFF"/>
                </a:solidFill>
                <a:latin typeface="+mj-lt"/>
                <a:ea typeface="+mj-ea"/>
                <a:cs typeface="+mj-cs"/>
              </a:rPr>
              <a:t>conta</a:t>
            </a:r>
            <a:r>
              <a:rPr lang="en-US" sz="2800" cap="all" dirty="0">
                <a:solidFill>
                  <a:srgbClr val="FFFFFF"/>
                </a:solidFill>
                <a:latin typeface="+mj-lt"/>
                <a:ea typeface="+mj-ea"/>
                <a:cs typeface="+mj-cs"/>
              </a:rPr>
              <a:t>:</a:t>
            </a:r>
          </a:p>
        </p:txBody>
      </p:sp>
      <p:sp>
        <p:nvSpPr>
          <p:cNvPr id="147" name="Rectangle 146">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9" name="Rectangle 148">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1" name="Rectangle 150">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aixaDeTexto 2">
            <a:extLst>
              <a:ext uri="{FF2B5EF4-FFF2-40B4-BE49-F238E27FC236}">
                <a16:creationId xmlns:a16="http://schemas.microsoft.com/office/drawing/2014/main" id="{0526AE41-CCC3-4140-839A-0A53EE92A512}"/>
              </a:ext>
            </a:extLst>
          </p:cNvPr>
          <p:cNvSpPr txBox="1"/>
          <p:nvPr/>
        </p:nvSpPr>
        <p:spPr>
          <a:xfrm>
            <a:off x="807559" y="2340864"/>
            <a:ext cx="6690843" cy="3793237"/>
          </a:xfrm>
          <a:prstGeom prst="rect">
            <a:avLst/>
          </a:prstGeom>
        </p:spPr>
        <p:txBody>
          <a:bodyPr vert="horz" lIns="91440" tIns="45720" rIns="91440" bIns="45720" rtlCol="0" anchor="ctr">
            <a:normAutofit lnSpcReduction="10000"/>
          </a:bodyPr>
          <a:lstStyle/>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dirty="0" err="1">
                <a:solidFill>
                  <a:srgbClr val="FFFFFF"/>
                </a:solidFill>
              </a:rPr>
              <a:t>Coloque</a:t>
            </a:r>
            <a:r>
              <a:rPr lang="en-US" dirty="0">
                <a:solidFill>
                  <a:srgbClr val="FFFFFF"/>
                </a:solidFill>
              </a:rPr>
              <a:t> um </a:t>
            </a:r>
            <a:r>
              <a:rPr lang="en-US" dirty="0" err="1">
                <a:solidFill>
                  <a:srgbClr val="FFFFFF"/>
                </a:solidFill>
              </a:rPr>
              <a:t>corrimão</a:t>
            </a:r>
            <a:r>
              <a:rPr lang="en-US" dirty="0">
                <a:solidFill>
                  <a:srgbClr val="FFFFFF"/>
                </a:solidFill>
              </a:rPr>
              <a:t> bilateral, 75 cm </a:t>
            </a:r>
            <a:r>
              <a:rPr lang="en-US" dirty="0" err="1">
                <a:solidFill>
                  <a:srgbClr val="FFFFFF"/>
                </a:solidFill>
              </a:rPr>
              <a:t>acima</a:t>
            </a:r>
            <a:r>
              <a:rPr lang="en-US" dirty="0">
                <a:solidFill>
                  <a:srgbClr val="FFFFFF"/>
                </a:solidFill>
              </a:rPr>
              <a:t> dos </a:t>
            </a:r>
            <a:r>
              <a:rPr lang="en-US" dirty="0" err="1">
                <a:solidFill>
                  <a:srgbClr val="FFFFFF"/>
                </a:solidFill>
              </a:rPr>
              <a:t>degraus</a:t>
            </a:r>
            <a:r>
              <a:rPr lang="en-US" dirty="0">
                <a:solidFill>
                  <a:srgbClr val="FFFFFF"/>
                </a:solidFill>
              </a:rPr>
              <a:t>, se for </a:t>
            </a:r>
            <a:r>
              <a:rPr lang="en-US" dirty="0" err="1">
                <a:solidFill>
                  <a:srgbClr val="FFFFFF"/>
                </a:solidFill>
              </a:rPr>
              <a:t>possível</a:t>
            </a:r>
            <a:r>
              <a:rPr lang="en-US" dirty="0">
                <a:solidFill>
                  <a:srgbClr val="FFFFFF"/>
                </a:solidFill>
              </a:rPr>
              <a:t>; </a:t>
            </a:r>
          </a:p>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dirty="0" err="1">
                <a:solidFill>
                  <a:srgbClr val="FFFFFF"/>
                </a:solidFill>
              </a:rPr>
              <a:t>Coloque</a:t>
            </a:r>
            <a:r>
              <a:rPr lang="en-US" dirty="0">
                <a:solidFill>
                  <a:srgbClr val="FFFFFF"/>
                </a:solidFill>
              </a:rPr>
              <a:t> </a:t>
            </a:r>
            <a:r>
              <a:rPr lang="en-US" dirty="0" err="1">
                <a:solidFill>
                  <a:srgbClr val="FFFFFF"/>
                </a:solidFill>
              </a:rPr>
              <a:t>fita</a:t>
            </a:r>
            <a:r>
              <a:rPr lang="en-US" dirty="0">
                <a:solidFill>
                  <a:srgbClr val="FFFFFF"/>
                </a:solidFill>
              </a:rPr>
              <a:t> </a:t>
            </a:r>
            <a:r>
              <a:rPr lang="en-US" dirty="0" err="1">
                <a:solidFill>
                  <a:srgbClr val="FFFFFF"/>
                </a:solidFill>
              </a:rPr>
              <a:t>adesiva</a:t>
            </a:r>
            <a:r>
              <a:rPr lang="en-US" dirty="0">
                <a:solidFill>
                  <a:srgbClr val="FFFFFF"/>
                </a:solidFill>
              </a:rPr>
              <a:t> </a:t>
            </a:r>
            <a:r>
              <a:rPr lang="en-US" dirty="0" err="1">
                <a:solidFill>
                  <a:srgbClr val="FFFFFF"/>
                </a:solidFill>
              </a:rPr>
              <a:t>colorida</a:t>
            </a:r>
            <a:r>
              <a:rPr lang="en-US" dirty="0">
                <a:solidFill>
                  <a:srgbClr val="FFFFFF"/>
                </a:solidFill>
              </a:rPr>
              <a:t>, </a:t>
            </a:r>
            <a:r>
              <a:rPr lang="en-US" dirty="0" err="1">
                <a:solidFill>
                  <a:srgbClr val="FFFFFF"/>
                </a:solidFill>
              </a:rPr>
              <a:t>antiderrapante</a:t>
            </a:r>
            <a:r>
              <a:rPr lang="en-US" dirty="0">
                <a:solidFill>
                  <a:srgbClr val="FFFFFF"/>
                </a:solidFill>
              </a:rPr>
              <a:t>, com </a:t>
            </a:r>
            <a:r>
              <a:rPr lang="en-US" dirty="0" err="1">
                <a:solidFill>
                  <a:srgbClr val="FFFFFF"/>
                </a:solidFill>
              </a:rPr>
              <a:t>cerca</a:t>
            </a:r>
            <a:r>
              <a:rPr lang="en-US" dirty="0">
                <a:solidFill>
                  <a:srgbClr val="FFFFFF"/>
                </a:solidFill>
              </a:rPr>
              <a:t> de 2,5cm de </a:t>
            </a:r>
            <a:r>
              <a:rPr lang="en-US" dirty="0" err="1">
                <a:solidFill>
                  <a:srgbClr val="FFFFFF"/>
                </a:solidFill>
              </a:rPr>
              <a:t>largura</a:t>
            </a:r>
            <a:r>
              <a:rPr lang="en-US" dirty="0">
                <a:solidFill>
                  <a:srgbClr val="FFFFFF"/>
                </a:solidFill>
              </a:rPr>
              <a:t>, </a:t>
            </a:r>
            <a:r>
              <a:rPr lang="en-US" dirty="0" err="1">
                <a:solidFill>
                  <a:srgbClr val="FFFFFF"/>
                </a:solidFill>
              </a:rPr>
              <a:t>na</a:t>
            </a:r>
            <a:r>
              <a:rPr lang="en-US" dirty="0">
                <a:solidFill>
                  <a:srgbClr val="FFFFFF"/>
                </a:solidFill>
              </a:rPr>
              <a:t> </a:t>
            </a:r>
            <a:r>
              <a:rPr lang="en-US" dirty="0" err="1">
                <a:solidFill>
                  <a:srgbClr val="FFFFFF"/>
                </a:solidFill>
              </a:rPr>
              <a:t>beira</a:t>
            </a:r>
            <a:r>
              <a:rPr lang="en-US" dirty="0">
                <a:solidFill>
                  <a:srgbClr val="FFFFFF"/>
                </a:solidFill>
              </a:rPr>
              <a:t> de </a:t>
            </a:r>
            <a:r>
              <a:rPr lang="en-US" dirty="0" err="1">
                <a:solidFill>
                  <a:srgbClr val="FFFFFF"/>
                </a:solidFill>
              </a:rPr>
              <a:t>cada</a:t>
            </a:r>
            <a:r>
              <a:rPr lang="en-US" dirty="0">
                <a:solidFill>
                  <a:srgbClr val="FFFFFF"/>
                </a:solidFill>
              </a:rPr>
              <a:t> </a:t>
            </a:r>
            <a:r>
              <a:rPr lang="en-US" dirty="0" err="1">
                <a:solidFill>
                  <a:srgbClr val="FFFFFF"/>
                </a:solidFill>
              </a:rPr>
              <a:t>degrau</a:t>
            </a:r>
            <a:r>
              <a:rPr lang="en-US" dirty="0">
                <a:solidFill>
                  <a:srgbClr val="FFFFFF"/>
                </a:solidFill>
              </a:rPr>
              <a:t>;</a:t>
            </a:r>
          </a:p>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Retire </a:t>
            </a:r>
            <a:r>
              <a:rPr lang="en-US" dirty="0" err="1">
                <a:solidFill>
                  <a:srgbClr val="FFFFFF"/>
                </a:solidFill>
              </a:rPr>
              <a:t>os</a:t>
            </a:r>
            <a:r>
              <a:rPr lang="en-US" dirty="0">
                <a:solidFill>
                  <a:srgbClr val="FFFFFF"/>
                </a:solidFill>
              </a:rPr>
              <a:t> </a:t>
            </a:r>
            <a:r>
              <a:rPr lang="en-US" dirty="0" err="1">
                <a:solidFill>
                  <a:srgbClr val="FFFFFF"/>
                </a:solidFill>
              </a:rPr>
              <a:t>tapetes</a:t>
            </a:r>
            <a:r>
              <a:rPr lang="en-US" dirty="0">
                <a:solidFill>
                  <a:srgbClr val="FFFFFF"/>
                </a:solidFill>
              </a:rPr>
              <a:t> dos </a:t>
            </a:r>
            <a:r>
              <a:rPr lang="en-US" dirty="0" err="1">
                <a:solidFill>
                  <a:srgbClr val="FFFFFF"/>
                </a:solidFill>
              </a:rPr>
              <a:t>degraus</a:t>
            </a:r>
            <a:r>
              <a:rPr lang="en-US" dirty="0">
                <a:solidFill>
                  <a:srgbClr val="FFFFFF"/>
                </a:solidFill>
              </a:rPr>
              <a:t>, </a:t>
            </a:r>
            <a:r>
              <a:rPr lang="en-US" dirty="0" err="1">
                <a:solidFill>
                  <a:srgbClr val="FFFFFF"/>
                </a:solidFill>
              </a:rPr>
              <a:t>caso</a:t>
            </a:r>
            <a:r>
              <a:rPr lang="en-US" dirty="0">
                <a:solidFill>
                  <a:srgbClr val="FFFFFF"/>
                </a:solidFill>
              </a:rPr>
              <a:t> </a:t>
            </a:r>
            <a:r>
              <a:rPr lang="en-US" dirty="0" err="1">
                <a:solidFill>
                  <a:srgbClr val="FFFFFF"/>
                </a:solidFill>
              </a:rPr>
              <a:t>estes</a:t>
            </a:r>
            <a:r>
              <a:rPr lang="en-US" dirty="0">
                <a:solidFill>
                  <a:srgbClr val="FFFFFF"/>
                </a:solidFill>
              </a:rPr>
              <a:t> </a:t>
            </a:r>
            <a:r>
              <a:rPr lang="en-US" dirty="0" err="1">
                <a:solidFill>
                  <a:srgbClr val="FFFFFF"/>
                </a:solidFill>
              </a:rPr>
              <a:t>não</a:t>
            </a:r>
            <a:r>
              <a:rPr lang="en-US" dirty="0">
                <a:solidFill>
                  <a:srgbClr val="FFFFFF"/>
                </a:solidFill>
              </a:rPr>
              <a:t> </a:t>
            </a:r>
            <a:r>
              <a:rPr lang="en-US" dirty="0" err="1">
                <a:solidFill>
                  <a:srgbClr val="FFFFFF"/>
                </a:solidFill>
              </a:rPr>
              <a:t>estejam</a:t>
            </a:r>
            <a:r>
              <a:rPr lang="en-US" dirty="0">
                <a:solidFill>
                  <a:srgbClr val="FFFFFF"/>
                </a:solidFill>
              </a:rPr>
              <a:t> </a:t>
            </a:r>
            <a:r>
              <a:rPr lang="en-US" dirty="0" err="1">
                <a:solidFill>
                  <a:srgbClr val="FFFFFF"/>
                </a:solidFill>
              </a:rPr>
              <a:t>presos</a:t>
            </a:r>
            <a:r>
              <a:rPr lang="en-US" dirty="0">
                <a:solidFill>
                  <a:srgbClr val="FFFFFF"/>
                </a:solidFill>
              </a:rPr>
              <a:t>;</a:t>
            </a:r>
          </a:p>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Retire </a:t>
            </a:r>
            <a:r>
              <a:rPr lang="en-US" dirty="0" err="1">
                <a:solidFill>
                  <a:srgbClr val="FFFFFF"/>
                </a:solidFill>
              </a:rPr>
              <a:t>qualquer</a:t>
            </a:r>
            <a:r>
              <a:rPr lang="en-US" dirty="0">
                <a:solidFill>
                  <a:srgbClr val="FFFFFF"/>
                </a:solidFill>
              </a:rPr>
              <a:t> </a:t>
            </a:r>
            <a:r>
              <a:rPr lang="en-US" dirty="0" err="1">
                <a:solidFill>
                  <a:srgbClr val="FFFFFF"/>
                </a:solidFill>
              </a:rPr>
              <a:t>objeto</a:t>
            </a:r>
            <a:r>
              <a:rPr lang="en-US" dirty="0">
                <a:solidFill>
                  <a:srgbClr val="FFFFFF"/>
                </a:solidFill>
              </a:rPr>
              <a:t> de </a:t>
            </a:r>
            <a:r>
              <a:rPr lang="en-US" dirty="0" err="1">
                <a:solidFill>
                  <a:srgbClr val="FFFFFF"/>
                </a:solidFill>
              </a:rPr>
              <a:t>cima</a:t>
            </a:r>
            <a:r>
              <a:rPr lang="en-US" dirty="0">
                <a:solidFill>
                  <a:srgbClr val="FFFFFF"/>
                </a:solidFill>
              </a:rPr>
              <a:t> dos </a:t>
            </a:r>
            <a:r>
              <a:rPr lang="en-US" dirty="0" err="1">
                <a:solidFill>
                  <a:srgbClr val="FFFFFF"/>
                </a:solidFill>
              </a:rPr>
              <a:t>degraus</a:t>
            </a:r>
            <a:r>
              <a:rPr lang="en-US" dirty="0">
                <a:solidFill>
                  <a:srgbClr val="FFFFFF"/>
                </a:solidFill>
              </a:rPr>
              <a:t>;</a:t>
            </a:r>
          </a:p>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dirty="0" err="1">
                <a:solidFill>
                  <a:srgbClr val="FFFFFF"/>
                </a:solidFill>
              </a:rPr>
              <a:t>Repare</a:t>
            </a:r>
            <a:r>
              <a:rPr lang="en-US" dirty="0">
                <a:solidFill>
                  <a:srgbClr val="FFFFFF"/>
                </a:solidFill>
              </a:rPr>
              <a:t> </a:t>
            </a:r>
            <a:r>
              <a:rPr lang="en-US" dirty="0" err="1">
                <a:solidFill>
                  <a:srgbClr val="FFFFFF"/>
                </a:solidFill>
              </a:rPr>
              <a:t>os</a:t>
            </a:r>
            <a:r>
              <a:rPr lang="en-US" dirty="0">
                <a:solidFill>
                  <a:srgbClr val="FFFFFF"/>
                </a:solidFill>
              </a:rPr>
              <a:t> </a:t>
            </a:r>
            <a:r>
              <a:rPr lang="en-US" dirty="0" err="1">
                <a:solidFill>
                  <a:srgbClr val="FFFFFF"/>
                </a:solidFill>
              </a:rPr>
              <a:t>degraus</a:t>
            </a:r>
            <a:r>
              <a:rPr lang="en-US" dirty="0">
                <a:solidFill>
                  <a:srgbClr val="FFFFFF"/>
                </a:solidFill>
              </a:rPr>
              <a:t>, </a:t>
            </a:r>
            <a:r>
              <a:rPr lang="en-US" dirty="0" err="1">
                <a:solidFill>
                  <a:srgbClr val="FFFFFF"/>
                </a:solidFill>
              </a:rPr>
              <a:t>caso</a:t>
            </a:r>
            <a:r>
              <a:rPr lang="en-US" dirty="0">
                <a:solidFill>
                  <a:srgbClr val="FFFFFF"/>
                </a:solidFill>
              </a:rPr>
              <a:t> </a:t>
            </a:r>
            <a:r>
              <a:rPr lang="en-US" dirty="0" err="1">
                <a:solidFill>
                  <a:srgbClr val="FFFFFF"/>
                </a:solidFill>
              </a:rPr>
              <a:t>estes</a:t>
            </a:r>
            <a:r>
              <a:rPr lang="en-US" dirty="0">
                <a:solidFill>
                  <a:srgbClr val="FFFFFF"/>
                </a:solidFill>
              </a:rPr>
              <a:t> se </a:t>
            </a:r>
            <a:r>
              <a:rPr lang="en-US" dirty="0" err="1">
                <a:solidFill>
                  <a:srgbClr val="FFFFFF"/>
                </a:solidFill>
              </a:rPr>
              <a:t>encontrem</a:t>
            </a:r>
            <a:r>
              <a:rPr lang="en-US" dirty="0">
                <a:solidFill>
                  <a:srgbClr val="FFFFFF"/>
                </a:solidFill>
              </a:rPr>
              <a:t> </a:t>
            </a:r>
            <a:r>
              <a:rPr lang="en-US" dirty="0" err="1">
                <a:solidFill>
                  <a:srgbClr val="FFFFFF"/>
                </a:solidFill>
              </a:rPr>
              <a:t>soltos</a:t>
            </a:r>
            <a:r>
              <a:rPr lang="en-US" dirty="0">
                <a:solidFill>
                  <a:srgbClr val="FFFFFF"/>
                </a:solidFill>
              </a:rPr>
              <a:t> </a:t>
            </a:r>
            <a:r>
              <a:rPr lang="en-US" dirty="0" err="1">
                <a:solidFill>
                  <a:srgbClr val="FFFFFF"/>
                </a:solidFill>
              </a:rPr>
              <a:t>ou</a:t>
            </a:r>
            <a:r>
              <a:rPr lang="en-US" dirty="0">
                <a:solidFill>
                  <a:srgbClr val="FFFFFF"/>
                </a:solidFill>
              </a:rPr>
              <a:t> </a:t>
            </a:r>
            <a:r>
              <a:rPr lang="en-US" dirty="0" err="1">
                <a:solidFill>
                  <a:srgbClr val="FFFFFF"/>
                </a:solidFill>
              </a:rPr>
              <a:t>desnivelados</a:t>
            </a:r>
            <a:r>
              <a:rPr lang="en-US" dirty="0">
                <a:solidFill>
                  <a:srgbClr val="FFFFFF"/>
                </a:solidFill>
              </a:rPr>
              <a:t>;</a:t>
            </a:r>
          </a:p>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dirty="0" err="1">
                <a:solidFill>
                  <a:srgbClr val="FFFFFF"/>
                </a:solidFill>
              </a:rPr>
              <a:t>Certifique</a:t>
            </a:r>
            <a:r>
              <a:rPr lang="en-US" dirty="0">
                <a:solidFill>
                  <a:srgbClr val="FFFFFF"/>
                </a:solidFill>
              </a:rPr>
              <a:t>-se que as </a:t>
            </a:r>
            <a:r>
              <a:rPr lang="en-US" dirty="0" err="1">
                <a:solidFill>
                  <a:srgbClr val="FFFFFF"/>
                </a:solidFill>
              </a:rPr>
              <a:t>escadas</a:t>
            </a:r>
            <a:r>
              <a:rPr lang="en-US" dirty="0">
                <a:solidFill>
                  <a:srgbClr val="FFFFFF"/>
                </a:solidFill>
              </a:rPr>
              <a:t> se </a:t>
            </a:r>
            <a:r>
              <a:rPr lang="en-US" dirty="0" err="1">
                <a:solidFill>
                  <a:srgbClr val="FFFFFF"/>
                </a:solidFill>
              </a:rPr>
              <a:t>encontram</a:t>
            </a:r>
            <a:r>
              <a:rPr lang="en-US" dirty="0">
                <a:solidFill>
                  <a:srgbClr val="FFFFFF"/>
                </a:solidFill>
              </a:rPr>
              <a:t> </a:t>
            </a:r>
            <a:r>
              <a:rPr lang="en-US" dirty="0" err="1">
                <a:solidFill>
                  <a:srgbClr val="FFFFFF"/>
                </a:solidFill>
              </a:rPr>
              <a:t>bem</a:t>
            </a:r>
            <a:r>
              <a:rPr lang="en-US" dirty="0">
                <a:solidFill>
                  <a:srgbClr val="FFFFFF"/>
                </a:solidFill>
              </a:rPr>
              <a:t> </a:t>
            </a:r>
            <a:r>
              <a:rPr lang="en-US" dirty="0" err="1">
                <a:solidFill>
                  <a:srgbClr val="FFFFFF"/>
                </a:solidFill>
              </a:rPr>
              <a:t>iluminadas</a:t>
            </a:r>
            <a:r>
              <a:rPr lang="en-US" dirty="0">
                <a:solidFill>
                  <a:srgbClr val="FFFFFF"/>
                </a:solidFill>
              </a:rPr>
              <a:t>;</a:t>
            </a:r>
          </a:p>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dirty="0" err="1">
                <a:solidFill>
                  <a:srgbClr val="FFFFFF"/>
                </a:solidFill>
              </a:rPr>
              <a:t>Confira</a:t>
            </a:r>
            <a:r>
              <a:rPr lang="en-US" dirty="0">
                <a:solidFill>
                  <a:srgbClr val="FFFFFF"/>
                </a:solidFill>
              </a:rPr>
              <a:t> se </a:t>
            </a:r>
            <a:r>
              <a:rPr lang="en-US" dirty="0" err="1">
                <a:solidFill>
                  <a:srgbClr val="FFFFFF"/>
                </a:solidFill>
              </a:rPr>
              <a:t>os</a:t>
            </a:r>
            <a:r>
              <a:rPr lang="en-US" dirty="0">
                <a:solidFill>
                  <a:srgbClr val="FFFFFF"/>
                </a:solidFill>
              </a:rPr>
              <a:t> </a:t>
            </a:r>
            <a:r>
              <a:rPr lang="en-US" dirty="0" err="1">
                <a:solidFill>
                  <a:srgbClr val="FFFFFF"/>
                </a:solidFill>
              </a:rPr>
              <a:t>degraus</a:t>
            </a:r>
            <a:r>
              <a:rPr lang="en-US" dirty="0">
                <a:solidFill>
                  <a:srgbClr val="FFFFFF"/>
                </a:solidFill>
              </a:rPr>
              <a:t> se </a:t>
            </a:r>
            <a:r>
              <a:rPr lang="en-US" dirty="0" err="1">
                <a:solidFill>
                  <a:srgbClr val="FFFFFF"/>
                </a:solidFill>
              </a:rPr>
              <a:t>mantêm</a:t>
            </a:r>
            <a:r>
              <a:rPr lang="en-US" dirty="0">
                <a:solidFill>
                  <a:srgbClr val="FFFFFF"/>
                </a:solidFill>
              </a:rPr>
              <a:t> </a:t>
            </a:r>
            <a:r>
              <a:rPr lang="en-US" dirty="0" err="1">
                <a:solidFill>
                  <a:srgbClr val="FFFFFF"/>
                </a:solidFill>
              </a:rPr>
              <a:t>secos</a:t>
            </a:r>
            <a:r>
              <a:rPr lang="en-US" dirty="0">
                <a:solidFill>
                  <a:srgbClr val="FFFFFF"/>
                </a:solidFill>
              </a:rPr>
              <a:t>, para que a </a:t>
            </a:r>
            <a:r>
              <a:rPr lang="en-US" dirty="0" err="1">
                <a:solidFill>
                  <a:srgbClr val="FFFFFF"/>
                </a:solidFill>
              </a:rPr>
              <a:t>pessoa</a:t>
            </a:r>
            <a:r>
              <a:rPr lang="en-US" dirty="0">
                <a:solidFill>
                  <a:srgbClr val="FFFFFF"/>
                </a:solidFill>
              </a:rPr>
              <a:t> </a:t>
            </a:r>
            <a:r>
              <a:rPr lang="en-US" dirty="0" err="1">
                <a:solidFill>
                  <a:srgbClr val="FFFFFF"/>
                </a:solidFill>
              </a:rPr>
              <a:t>idosa</a:t>
            </a:r>
            <a:r>
              <a:rPr lang="en-US" dirty="0">
                <a:solidFill>
                  <a:srgbClr val="FFFFFF"/>
                </a:solidFill>
              </a:rPr>
              <a:t> </a:t>
            </a:r>
            <a:r>
              <a:rPr lang="en-US" dirty="0" err="1">
                <a:solidFill>
                  <a:srgbClr val="FFFFFF"/>
                </a:solidFill>
              </a:rPr>
              <a:t>não</a:t>
            </a:r>
            <a:r>
              <a:rPr lang="en-US" dirty="0">
                <a:solidFill>
                  <a:srgbClr val="FFFFFF"/>
                </a:solidFill>
              </a:rPr>
              <a:t> </a:t>
            </a:r>
            <a:r>
              <a:rPr lang="en-US" dirty="0" err="1">
                <a:solidFill>
                  <a:srgbClr val="FFFFFF"/>
                </a:solidFill>
              </a:rPr>
              <a:t>escorregue</a:t>
            </a:r>
            <a:r>
              <a:rPr lang="en-US" dirty="0">
                <a:solidFill>
                  <a:srgbClr val="FFFFFF"/>
                </a:solidFill>
              </a:rPr>
              <a:t>.</a:t>
            </a:r>
          </a:p>
          <a:p>
            <a:pPr marL="285750" indent="-285750" defTabSz="457200">
              <a:spcBef>
                <a:spcPct val="20000"/>
              </a:spcBef>
              <a:spcAft>
                <a:spcPts val="600"/>
              </a:spcAft>
              <a:buClr>
                <a:schemeClr val="accent1"/>
              </a:buClr>
              <a:buSzPct val="92000"/>
              <a:buFont typeface="Wingdings 2" panose="05020102010507070707" pitchFamily="18" charset="2"/>
              <a:buChar char=""/>
            </a:pPr>
            <a:endParaRPr lang="en-US" dirty="0">
              <a:solidFill>
                <a:srgbClr val="FFFFFF"/>
              </a:solidFill>
            </a:endParaRPr>
          </a:p>
        </p:txBody>
      </p:sp>
      <p:pic>
        <p:nvPicPr>
          <p:cNvPr id="3080" name="Picture 8">
            <a:extLst>
              <a:ext uri="{FF2B5EF4-FFF2-40B4-BE49-F238E27FC236}">
                <a16:creationId xmlns:a16="http://schemas.microsoft.com/office/drawing/2014/main" id="{C9FF2CD5-8A8D-4C67-8B1D-F0490379C560}"/>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179" t="2460" r="1851" b="35694"/>
          <a:stretch/>
        </p:blipFill>
        <p:spPr bwMode="auto">
          <a:xfrm>
            <a:off x="8401792" y="1793477"/>
            <a:ext cx="3457725" cy="333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5597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0C418F9-B1A3-4097-9C97-E1C9F3149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3" name="Rectangle 72">
            <a:extLst>
              <a:ext uri="{FF2B5EF4-FFF2-40B4-BE49-F238E27FC236}">
                <a16:creationId xmlns:a16="http://schemas.microsoft.com/office/drawing/2014/main" id="{6B5E8ED2-C3EC-40AD-BDB9-27E589B52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45B556"/>
          </a:solidFill>
          <a:ln>
            <a:noFill/>
          </a:ln>
          <a:effectLst/>
        </p:spPr>
        <p:style>
          <a:lnRef idx="1">
            <a:schemeClr val="accent1"/>
          </a:lnRef>
          <a:fillRef idx="3">
            <a:schemeClr val="accent1"/>
          </a:fillRef>
          <a:effectRef idx="2">
            <a:schemeClr val="accent1"/>
          </a:effectRef>
          <a:fontRef idx="minor">
            <a:schemeClr val="lt1"/>
          </a:fontRef>
        </p:style>
      </p:sp>
      <p:sp>
        <p:nvSpPr>
          <p:cNvPr id="2" name="CaixaDeTexto 1">
            <a:extLst>
              <a:ext uri="{FF2B5EF4-FFF2-40B4-BE49-F238E27FC236}">
                <a16:creationId xmlns:a16="http://schemas.microsoft.com/office/drawing/2014/main" id="{3B21B7E8-86CB-45DE-A6AF-DE9A53C3EF51}"/>
              </a:ext>
            </a:extLst>
          </p:cNvPr>
          <p:cNvSpPr txBox="1"/>
          <p:nvPr/>
        </p:nvSpPr>
        <p:spPr>
          <a:xfrm>
            <a:off x="8259248" y="940904"/>
            <a:ext cx="3486217" cy="830997"/>
          </a:xfrm>
          <a:prstGeom prst="rect">
            <a:avLst/>
          </a:prstGeom>
          <a:noFill/>
        </p:spPr>
        <p:txBody>
          <a:bodyPr wrap="square" rtlCol="0">
            <a:spAutoFit/>
          </a:bodyPr>
          <a:lstStyle/>
          <a:p>
            <a:r>
              <a:rPr lang="pt-PT" sz="2400" dirty="0">
                <a:solidFill>
                  <a:schemeClr val="bg1"/>
                </a:solidFill>
              </a:rPr>
              <a:t>Cuidados a ter com o chão da sua casa</a:t>
            </a:r>
          </a:p>
        </p:txBody>
      </p:sp>
      <p:sp>
        <p:nvSpPr>
          <p:cNvPr id="7" name="CaixaDeTexto 6">
            <a:extLst>
              <a:ext uri="{FF2B5EF4-FFF2-40B4-BE49-F238E27FC236}">
                <a16:creationId xmlns:a16="http://schemas.microsoft.com/office/drawing/2014/main" id="{373BC532-A12D-445A-9CC6-D0AD359F1C39}"/>
              </a:ext>
            </a:extLst>
          </p:cNvPr>
          <p:cNvSpPr txBox="1"/>
          <p:nvPr/>
        </p:nvSpPr>
        <p:spPr>
          <a:xfrm>
            <a:off x="8482616" y="3369560"/>
            <a:ext cx="3657600" cy="646331"/>
          </a:xfrm>
          <a:prstGeom prst="rect">
            <a:avLst/>
          </a:prstGeom>
          <a:noFill/>
        </p:spPr>
        <p:txBody>
          <a:bodyPr wrap="square" rtlCol="0">
            <a:spAutoFit/>
          </a:bodyPr>
          <a:lstStyle/>
          <a:p>
            <a:pPr>
              <a:spcAft>
                <a:spcPts val="600"/>
              </a:spcAft>
            </a:pPr>
            <a:r>
              <a:rPr lang="pt-PT" sz="3600" dirty="0">
                <a:solidFill>
                  <a:schemeClr val="bg1"/>
                </a:solidFill>
                <a:hlinkClick r:id="rId2" action="ppaction://hlinksldjump">
                  <a:extLst>
                    <a:ext uri="{A12FA001-AC4F-418D-AE19-62706E023703}">
                      <ahyp:hlinkClr xmlns:ahyp="http://schemas.microsoft.com/office/drawing/2018/hyperlinkcolor" val="tx"/>
                    </a:ext>
                  </a:extLst>
                </a:hlinkClick>
              </a:rPr>
              <a:t>Sugestões</a:t>
            </a:r>
            <a:endParaRPr lang="pt-PT" sz="3600" dirty="0">
              <a:solidFill>
                <a:schemeClr val="bg1"/>
              </a:solidFill>
            </a:endParaRPr>
          </a:p>
        </p:txBody>
      </p:sp>
      <p:pic>
        <p:nvPicPr>
          <p:cNvPr id="9" name="Gráfico 8" descr="Gesto de toque duplo">
            <a:extLst>
              <a:ext uri="{FF2B5EF4-FFF2-40B4-BE49-F238E27FC236}">
                <a16:creationId xmlns:a16="http://schemas.microsoft.com/office/drawing/2014/main" id="{EC972193-0DE0-4430-88EF-2311C4FA2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227769">
            <a:off x="10474305" y="3616450"/>
            <a:ext cx="798883" cy="798883"/>
          </a:xfrm>
          <a:prstGeom prst="rect">
            <a:avLst/>
          </a:prstGeom>
        </p:spPr>
      </p:pic>
      <p:pic>
        <p:nvPicPr>
          <p:cNvPr id="4110" name="Picture 14" descr="Green 2-seat Sofa">
            <a:extLst>
              <a:ext uri="{FF2B5EF4-FFF2-40B4-BE49-F238E27FC236}">
                <a16:creationId xmlns:a16="http://schemas.microsoft.com/office/drawing/2014/main" id="{8D6F502D-522B-4F95-86E4-28D75DF932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534" y="439692"/>
            <a:ext cx="7618651" cy="5859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010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588"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Retângulo 2">
            <a:extLst>
              <a:ext uri="{FF2B5EF4-FFF2-40B4-BE49-F238E27FC236}">
                <a16:creationId xmlns:a16="http://schemas.microsoft.com/office/drawing/2014/main" id="{30568020-678D-4493-ABEC-89CC75876EB6}"/>
              </a:ext>
            </a:extLst>
          </p:cNvPr>
          <p:cNvSpPr/>
          <p:nvPr/>
        </p:nvSpPr>
        <p:spPr>
          <a:xfrm>
            <a:off x="807559" y="938022"/>
            <a:ext cx="6647905" cy="1188720"/>
          </a:xfrm>
          <a:prstGeom prst="rect">
            <a:avLst/>
          </a:prstGeom>
        </p:spPr>
        <p:txBody>
          <a:bodyPr vert="horz" lIns="91440" tIns="45720" rIns="91440" bIns="45720" rtlCol="0" anchor="b">
            <a:normAutofit/>
          </a:bodyPr>
          <a:lstStyle/>
          <a:p>
            <a:pPr defTabSz="457200">
              <a:spcBef>
                <a:spcPct val="0"/>
              </a:spcBef>
              <a:spcAft>
                <a:spcPts val="600"/>
              </a:spcAft>
            </a:pPr>
            <a:r>
              <a:rPr lang="en-US" sz="2800" cap="all" dirty="0" err="1">
                <a:solidFill>
                  <a:srgbClr val="FFFFFF"/>
                </a:solidFill>
                <a:latin typeface="+mj-lt"/>
                <a:ea typeface="+mj-ea"/>
                <a:cs typeface="+mj-cs"/>
              </a:rPr>
              <a:t>Sugestões</a:t>
            </a:r>
            <a:r>
              <a:rPr lang="en-US" sz="2800" cap="all" dirty="0">
                <a:solidFill>
                  <a:srgbClr val="FFFFFF"/>
                </a:solidFill>
                <a:latin typeface="+mj-lt"/>
                <a:ea typeface="+mj-ea"/>
                <a:cs typeface="+mj-cs"/>
              </a:rPr>
              <a:t> a </a:t>
            </a:r>
            <a:r>
              <a:rPr lang="en-US" sz="2800" cap="all" dirty="0" err="1">
                <a:solidFill>
                  <a:srgbClr val="FFFFFF"/>
                </a:solidFill>
                <a:latin typeface="+mj-lt"/>
                <a:ea typeface="+mj-ea"/>
                <a:cs typeface="+mj-cs"/>
              </a:rPr>
              <a:t>ter</a:t>
            </a:r>
            <a:r>
              <a:rPr lang="en-US" sz="2800" cap="all" dirty="0">
                <a:solidFill>
                  <a:srgbClr val="FFFFFF"/>
                </a:solidFill>
                <a:latin typeface="+mj-lt"/>
                <a:ea typeface="+mj-ea"/>
                <a:cs typeface="+mj-cs"/>
              </a:rPr>
              <a:t> </a:t>
            </a:r>
            <a:r>
              <a:rPr lang="en-US" sz="2800" cap="all" dirty="0" err="1">
                <a:solidFill>
                  <a:srgbClr val="FFFFFF"/>
                </a:solidFill>
                <a:latin typeface="+mj-lt"/>
                <a:ea typeface="+mj-ea"/>
                <a:cs typeface="+mj-cs"/>
              </a:rPr>
              <a:t>conta</a:t>
            </a:r>
            <a:r>
              <a:rPr lang="en-US" sz="2800" cap="all" dirty="0">
                <a:solidFill>
                  <a:srgbClr val="FFFFFF"/>
                </a:solidFill>
                <a:latin typeface="+mj-lt"/>
                <a:ea typeface="+mj-ea"/>
                <a:cs typeface="+mj-cs"/>
              </a:rPr>
              <a:t>:</a:t>
            </a:r>
          </a:p>
        </p:txBody>
      </p:sp>
      <p:sp>
        <p:nvSpPr>
          <p:cNvPr id="20" name="Rectangle 19">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 name="CaixaDeTexto 3">
            <a:extLst>
              <a:ext uri="{FF2B5EF4-FFF2-40B4-BE49-F238E27FC236}">
                <a16:creationId xmlns:a16="http://schemas.microsoft.com/office/drawing/2014/main" id="{874D9083-F501-4BD7-A109-2DED7C216670}"/>
              </a:ext>
            </a:extLst>
          </p:cNvPr>
          <p:cNvSpPr txBox="1"/>
          <p:nvPr/>
        </p:nvSpPr>
        <p:spPr>
          <a:xfrm>
            <a:off x="807559" y="2340864"/>
            <a:ext cx="6690843" cy="3793237"/>
          </a:xfrm>
          <a:prstGeom prst="rect">
            <a:avLst/>
          </a:prstGeom>
        </p:spPr>
        <p:txBody>
          <a:bodyPr vert="horz" lIns="91440" tIns="45720" rIns="91440" bIns="45720" rtlCol="0" anchor="ctr">
            <a:normAutofit/>
          </a:bodyPr>
          <a:lstStyle/>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dirty="0" err="1">
                <a:solidFill>
                  <a:srgbClr val="FFFFFF"/>
                </a:solidFill>
              </a:rPr>
              <a:t>Mantenha</a:t>
            </a:r>
            <a:r>
              <a:rPr lang="en-US" dirty="0">
                <a:solidFill>
                  <a:srgbClr val="FFFFFF"/>
                </a:solidFill>
              </a:rPr>
              <a:t> o </a:t>
            </a:r>
            <a:r>
              <a:rPr lang="en-US" dirty="0" err="1">
                <a:solidFill>
                  <a:srgbClr val="FFFFFF"/>
                </a:solidFill>
              </a:rPr>
              <a:t>chão</a:t>
            </a:r>
            <a:r>
              <a:rPr lang="en-US" dirty="0">
                <a:solidFill>
                  <a:srgbClr val="FFFFFF"/>
                </a:solidFill>
              </a:rPr>
              <a:t> livre de </a:t>
            </a:r>
            <a:r>
              <a:rPr lang="en-US" dirty="0" err="1">
                <a:solidFill>
                  <a:srgbClr val="FFFFFF"/>
                </a:solidFill>
              </a:rPr>
              <a:t>objetos</a:t>
            </a:r>
            <a:r>
              <a:rPr lang="en-US" dirty="0">
                <a:solidFill>
                  <a:srgbClr val="FFFFFF"/>
                </a:solidFill>
              </a:rPr>
              <a:t>;</a:t>
            </a:r>
          </a:p>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dirty="0" err="1">
                <a:solidFill>
                  <a:srgbClr val="FFFFFF"/>
                </a:solidFill>
              </a:rPr>
              <a:t>Disponha</a:t>
            </a:r>
            <a:r>
              <a:rPr lang="en-US" dirty="0">
                <a:solidFill>
                  <a:srgbClr val="FFFFFF"/>
                </a:solidFill>
              </a:rPr>
              <a:t> </a:t>
            </a:r>
            <a:r>
              <a:rPr lang="en-US" dirty="0" err="1">
                <a:solidFill>
                  <a:srgbClr val="FFFFFF"/>
                </a:solidFill>
              </a:rPr>
              <a:t>os</a:t>
            </a:r>
            <a:r>
              <a:rPr lang="en-US" dirty="0">
                <a:solidFill>
                  <a:srgbClr val="FFFFFF"/>
                </a:solidFill>
              </a:rPr>
              <a:t> </a:t>
            </a:r>
            <a:r>
              <a:rPr lang="en-US" dirty="0" err="1">
                <a:solidFill>
                  <a:srgbClr val="FFFFFF"/>
                </a:solidFill>
              </a:rPr>
              <a:t>móveis</a:t>
            </a:r>
            <a:r>
              <a:rPr lang="en-US" dirty="0">
                <a:solidFill>
                  <a:srgbClr val="FFFFFF"/>
                </a:solidFill>
              </a:rPr>
              <a:t> de forma a </a:t>
            </a:r>
            <a:r>
              <a:rPr lang="en-US" dirty="0" err="1">
                <a:solidFill>
                  <a:srgbClr val="FFFFFF"/>
                </a:solidFill>
              </a:rPr>
              <a:t>deixar</a:t>
            </a:r>
            <a:r>
              <a:rPr lang="en-US" dirty="0">
                <a:solidFill>
                  <a:srgbClr val="FFFFFF"/>
                </a:solidFill>
              </a:rPr>
              <a:t> o </a:t>
            </a:r>
            <a:r>
              <a:rPr lang="en-US" dirty="0" err="1">
                <a:solidFill>
                  <a:srgbClr val="FFFFFF"/>
                </a:solidFill>
              </a:rPr>
              <a:t>caminho</a:t>
            </a:r>
            <a:r>
              <a:rPr lang="en-US" dirty="0">
                <a:solidFill>
                  <a:srgbClr val="FFFFFF"/>
                </a:solidFill>
              </a:rPr>
              <a:t> livre para a </a:t>
            </a:r>
            <a:r>
              <a:rPr lang="en-US" dirty="0" err="1">
                <a:solidFill>
                  <a:srgbClr val="FFFFFF"/>
                </a:solidFill>
              </a:rPr>
              <a:t>pessoa</a:t>
            </a:r>
            <a:r>
              <a:rPr lang="en-US" dirty="0">
                <a:solidFill>
                  <a:srgbClr val="FFFFFF"/>
                </a:solidFill>
              </a:rPr>
              <a:t> </a:t>
            </a:r>
            <a:r>
              <a:rPr lang="en-US" dirty="0" err="1">
                <a:solidFill>
                  <a:srgbClr val="FFFFFF"/>
                </a:solidFill>
              </a:rPr>
              <a:t>idosa</a:t>
            </a:r>
            <a:r>
              <a:rPr lang="en-US" dirty="0">
                <a:solidFill>
                  <a:srgbClr val="FFFFFF"/>
                </a:solidFill>
              </a:rPr>
              <a:t> circular, </a:t>
            </a:r>
            <a:r>
              <a:rPr lang="en-US" dirty="0" err="1">
                <a:solidFill>
                  <a:srgbClr val="FFFFFF"/>
                </a:solidFill>
              </a:rPr>
              <a:t>sobretudo</a:t>
            </a:r>
            <a:r>
              <a:rPr lang="en-US" dirty="0">
                <a:solidFill>
                  <a:srgbClr val="FFFFFF"/>
                </a:solidFill>
              </a:rPr>
              <a:t> </a:t>
            </a:r>
            <a:r>
              <a:rPr lang="en-US" dirty="0" err="1">
                <a:solidFill>
                  <a:srgbClr val="FFFFFF"/>
                </a:solidFill>
              </a:rPr>
              <a:t>perto</a:t>
            </a:r>
            <a:r>
              <a:rPr lang="en-US" dirty="0">
                <a:solidFill>
                  <a:srgbClr val="FFFFFF"/>
                </a:solidFill>
              </a:rPr>
              <a:t> das </a:t>
            </a:r>
            <a:r>
              <a:rPr lang="en-US" dirty="0" err="1">
                <a:solidFill>
                  <a:srgbClr val="FFFFFF"/>
                </a:solidFill>
              </a:rPr>
              <a:t>janelas</a:t>
            </a:r>
            <a:r>
              <a:rPr lang="en-US" dirty="0">
                <a:solidFill>
                  <a:srgbClr val="FFFFFF"/>
                </a:solidFill>
              </a:rPr>
              <a:t>;</a:t>
            </a:r>
          </a:p>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Utilize </a:t>
            </a:r>
            <a:r>
              <a:rPr lang="en-US" dirty="0" err="1">
                <a:solidFill>
                  <a:srgbClr val="FFFFFF"/>
                </a:solidFill>
              </a:rPr>
              <a:t>tapetes</a:t>
            </a:r>
            <a:r>
              <a:rPr lang="en-US" dirty="0">
                <a:solidFill>
                  <a:srgbClr val="FFFFFF"/>
                </a:solidFill>
              </a:rPr>
              <a:t> </a:t>
            </a:r>
            <a:r>
              <a:rPr lang="en-US" dirty="0" err="1">
                <a:solidFill>
                  <a:srgbClr val="FFFFFF"/>
                </a:solidFill>
              </a:rPr>
              <a:t>antiderrapantes</a:t>
            </a:r>
            <a:r>
              <a:rPr lang="en-US" dirty="0">
                <a:solidFill>
                  <a:srgbClr val="FFFFFF"/>
                </a:solidFill>
              </a:rPr>
              <a:t> </a:t>
            </a:r>
            <a:r>
              <a:rPr lang="en-US" dirty="0" err="1">
                <a:solidFill>
                  <a:srgbClr val="FFFFFF"/>
                </a:solidFill>
              </a:rPr>
              <a:t>ou</a:t>
            </a:r>
            <a:r>
              <a:rPr lang="en-US" dirty="0">
                <a:solidFill>
                  <a:srgbClr val="FFFFFF"/>
                </a:solidFill>
              </a:rPr>
              <a:t> </a:t>
            </a:r>
            <a:r>
              <a:rPr lang="en-US" dirty="0" err="1">
                <a:solidFill>
                  <a:srgbClr val="FFFFFF"/>
                </a:solidFill>
              </a:rPr>
              <a:t>opte</a:t>
            </a:r>
            <a:r>
              <a:rPr lang="en-US" dirty="0">
                <a:solidFill>
                  <a:srgbClr val="FFFFFF"/>
                </a:solidFill>
              </a:rPr>
              <a:t> por </a:t>
            </a:r>
            <a:r>
              <a:rPr lang="en-US" dirty="0" err="1">
                <a:solidFill>
                  <a:srgbClr val="FFFFFF"/>
                </a:solidFill>
              </a:rPr>
              <a:t>retirar</a:t>
            </a:r>
            <a:r>
              <a:rPr lang="en-US" dirty="0">
                <a:solidFill>
                  <a:srgbClr val="FFFFFF"/>
                </a:solidFill>
              </a:rPr>
              <a:t> </a:t>
            </a:r>
            <a:r>
              <a:rPr lang="en-US" dirty="0" err="1">
                <a:solidFill>
                  <a:srgbClr val="FFFFFF"/>
                </a:solidFill>
              </a:rPr>
              <a:t>os</a:t>
            </a:r>
            <a:r>
              <a:rPr lang="en-US" dirty="0">
                <a:solidFill>
                  <a:srgbClr val="FFFFFF"/>
                </a:solidFill>
              </a:rPr>
              <a:t> </a:t>
            </a:r>
            <a:r>
              <a:rPr lang="en-US" dirty="0" err="1">
                <a:solidFill>
                  <a:srgbClr val="FFFFFF"/>
                </a:solidFill>
              </a:rPr>
              <a:t>tapetes</a:t>
            </a:r>
            <a:r>
              <a:rPr lang="en-US" dirty="0">
                <a:solidFill>
                  <a:srgbClr val="FFFFFF"/>
                </a:solidFill>
              </a:rPr>
              <a:t> do </a:t>
            </a:r>
            <a:r>
              <a:rPr lang="en-US" dirty="0" err="1">
                <a:solidFill>
                  <a:srgbClr val="FFFFFF"/>
                </a:solidFill>
              </a:rPr>
              <a:t>chão</a:t>
            </a:r>
            <a:r>
              <a:rPr lang="en-US" dirty="0">
                <a:solidFill>
                  <a:srgbClr val="FFFFFF"/>
                </a:solidFill>
              </a:rPr>
              <a:t>;</a:t>
            </a:r>
          </a:p>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dirty="0" err="1">
                <a:solidFill>
                  <a:srgbClr val="FFFFFF"/>
                </a:solidFill>
              </a:rPr>
              <a:t>Certifique</a:t>
            </a:r>
            <a:r>
              <a:rPr lang="en-US" dirty="0">
                <a:solidFill>
                  <a:srgbClr val="FFFFFF"/>
                </a:solidFill>
              </a:rPr>
              <a:t>-se que o </a:t>
            </a:r>
            <a:r>
              <a:rPr lang="en-US" dirty="0" err="1">
                <a:solidFill>
                  <a:srgbClr val="FFFFFF"/>
                </a:solidFill>
              </a:rPr>
              <a:t>pavimento</a:t>
            </a:r>
            <a:r>
              <a:rPr lang="en-US" dirty="0">
                <a:solidFill>
                  <a:srgbClr val="FFFFFF"/>
                </a:solidFill>
              </a:rPr>
              <a:t> </a:t>
            </a:r>
            <a:r>
              <a:rPr lang="en-US" dirty="0" err="1">
                <a:solidFill>
                  <a:srgbClr val="FFFFFF"/>
                </a:solidFill>
              </a:rPr>
              <a:t>não</a:t>
            </a:r>
            <a:r>
              <a:rPr lang="en-US" dirty="0">
                <a:solidFill>
                  <a:srgbClr val="FFFFFF"/>
                </a:solidFill>
              </a:rPr>
              <a:t> é </a:t>
            </a:r>
            <a:r>
              <a:rPr lang="en-US" dirty="0" err="1">
                <a:solidFill>
                  <a:srgbClr val="FFFFFF"/>
                </a:solidFill>
              </a:rPr>
              <a:t>escorregadio</a:t>
            </a:r>
            <a:r>
              <a:rPr lang="en-US" dirty="0">
                <a:solidFill>
                  <a:srgbClr val="FFFFFF"/>
                </a:solidFill>
              </a:rPr>
              <a:t>;</a:t>
            </a:r>
          </a:p>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dirty="0" err="1">
                <a:solidFill>
                  <a:srgbClr val="FFFFFF"/>
                </a:solidFill>
              </a:rPr>
              <a:t>Mantenha</a:t>
            </a:r>
            <a:r>
              <a:rPr lang="en-US" dirty="0">
                <a:solidFill>
                  <a:srgbClr val="FFFFFF"/>
                </a:solidFill>
              </a:rPr>
              <a:t> o </a:t>
            </a:r>
            <a:r>
              <a:rPr lang="en-US" dirty="0" err="1">
                <a:solidFill>
                  <a:srgbClr val="FFFFFF"/>
                </a:solidFill>
              </a:rPr>
              <a:t>chão</a:t>
            </a:r>
            <a:r>
              <a:rPr lang="en-US" dirty="0">
                <a:solidFill>
                  <a:srgbClr val="FFFFFF"/>
                </a:solidFill>
              </a:rPr>
              <a:t> livre de </a:t>
            </a:r>
            <a:r>
              <a:rPr lang="en-US" dirty="0" err="1">
                <a:solidFill>
                  <a:srgbClr val="FFFFFF"/>
                </a:solidFill>
              </a:rPr>
              <a:t>fios</a:t>
            </a:r>
            <a:r>
              <a:rPr lang="en-US" dirty="0">
                <a:solidFill>
                  <a:srgbClr val="FFFFFF"/>
                </a:solidFill>
              </a:rPr>
              <a:t> </a:t>
            </a:r>
            <a:r>
              <a:rPr lang="en-US" dirty="0" err="1">
                <a:solidFill>
                  <a:srgbClr val="FFFFFF"/>
                </a:solidFill>
              </a:rPr>
              <a:t>elétricos</a:t>
            </a:r>
            <a:r>
              <a:rPr lang="en-US" dirty="0">
                <a:solidFill>
                  <a:srgbClr val="FFFFFF"/>
                </a:solidFill>
              </a:rPr>
              <a:t> e </a:t>
            </a:r>
            <a:r>
              <a:rPr lang="en-US" dirty="0" err="1">
                <a:solidFill>
                  <a:srgbClr val="FFFFFF"/>
                </a:solidFill>
              </a:rPr>
              <a:t>cabos</a:t>
            </a:r>
            <a:r>
              <a:rPr lang="en-US" dirty="0">
                <a:solidFill>
                  <a:srgbClr val="FFFFFF"/>
                </a:solidFill>
              </a:rPr>
              <a:t> de </a:t>
            </a:r>
            <a:r>
              <a:rPr lang="en-US" dirty="0" err="1">
                <a:solidFill>
                  <a:srgbClr val="FFFFFF"/>
                </a:solidFill>
              </a:rPr>
              <a:t>telefone</a:t>
            </a:r>
            <a:r>
              <a:rPr lang="en-US" dirty="0">
                <a:solidFill>
                  <a:srgbClr val="FFFFFF"/>
                </a:solidFill>
              </a:rPr>
              <a:t>;</a:t>
            </a:r>
          </a:p>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dirty="0" err="1">
                <a:solidFill>
                  <a:srgbClr val="FFFFFF"/>
                </a:solidFill>
              </a:rPr>
              <a:t>Não</a:t>
            </a:r>
            <a:r>
              <a:rPr lang="en-US" dirty="0">
                <a:solidFill>
                  <a:srgbClr val="FFFFFF"/>
                </a:solidFill>
              </a:rPr>
              <a:t> </a:t>
            </a:r>
            <a:r>
              <a:rPr lang="en-US" dirty="0" err="1">
                <a:solidFill>
                  <a:srgbClr val="FFFFFF"/>
                </a:solidFill>
              </a:rPr>
              <a:t>deixe</a:t>
            </a:r>
            <a:r>
              <a:rPr lang="en-US" dirty="0">
                <a:solidFill>
                  <a:srgbClr val="FFFFFF"/>
                </a:solidFill>
              </a:rPr>
              <a:t> o </a:t>
            </a:r>
            <a:r>
              <a:rPr lang="en-US" dirty="0" err="1">
                <a:solidFill>
                  <a:srgbClr val="FFFFFF"/>
                </a:solidFill>
              </a:rPr>
              <a:t>chão</a:t>
            </a:r>
            <a:r>
              <a:rPr lang="en-US" dirty="0">
                <a:solidFill>
                  <a:srgbClr val="FFFFFF"/>
                </a:solidFill>
              </a:rPr>
              <a:t> </a:t>
            </a:r>
            <a:r>
              <a:rPr lang="en-US" dirty="0" err="1">
                <a:solidFill>
                  <a:srgbClr val="FFFFFF"/>
                </a:solidFill>
              </a:rPr>
              <a:t>molhado</a:t>
            </a:r>
            <a:r>
              <a:rPr lang="en-US" dirty="0">
                <a:solidFill>
                  <a:srgbClr val="FFFFFF"/>
                </a:solidFill>
              </a:rPr>
              <a:t>, </a:t>
            </a:r>
            <a:r>
              <a:rPr lang="en-US" dirty="0" err="1">
                <a:solidFill>
                  <a:srgbClr val="FFFFFF"/>
                </a:solidFill>
              </a:rPr>
              <a:t>tente</a:t>
            </a:r>
            <a:r>
              <a:rPr lang="en-US" dirty="0">
                <a:solidFill>
                  <a:srgbClr val="FFFFFF"/>
                </a:solidFill>
              </a:rPr>
              <a:t> </a:t>
            </a:r>
            <a:r>
              <a:rPr lang="en-US" dirty="0" err="1">
                <a:solidFill>
                  <a:srgbClr val="FFFFFF"/>
                </a:solidFill>
              </a:rPr>
              <a:t>limpar</a:t>
            </a:r>
            <a:r>
              <a:rPr lang="en-US" dirty="0">
                <a:solidFill>
                  <a:srgbClr val="FFFFFF"/>
                </a:solidFill>
              </a:rPr>
              <a:t> de </a:t>
            </a:r>
            <a:r>
              <a:rPr lang="en-US" dirty="0" err="1">
                <a:solidFill>
                  <a:srgbClr val="FFFFFF"/>
                </a:solidFill>
              </a:rPr>
              <a:t>imediato</a:t>
            </a:r>
            <a:r>
              <a:rPr lang="en-US" dirty="0">
                <a:solidFill>
                  <a:srgbClr val="FFFFFF"/>
                </a:solidFill>
              </a:rPr>
              <a:t> </a:t>
            </a:r>
            <a:r>
              <a:rPr lang="en-US" dirty="0" err="1">
                <a:solidFill>
                  <a:srgbClr val="FFFFFF"/>
                </a:solidFill>
              </a:rPr>
              <a:t>quaisquer</a:t>
            </a:r>
            <a:r>
              <a:rPr lang="en-US" dirty="0">
                <a:solidFill>
                  <a:srgbClr val="FFFFFF"/>
                </a:solidFill>
              </a:rPr>
              <a:t> </a:t>
            </a:r>
            <a:r>
              <a:rPr lang="en-US" dirty="0" err="1">
                <a:solidFill>
                  <a:srgbClr val="FFFFFF"/>
                </a:solidFill>
              </a:rPr>
              <a:t>derrames</a:t>
            </a:r>
            <a:r>
              <a:rPr lang="en-US" dirty="0">
                <a:solidFill>
                  <a:srgbClr val="FFFFFF"/>
                </a:solidFill>
              </a:rPr>
              <a:t>.</a:t>
            </a:r>
          </a:p>
        </p:txBody>
      </p:sp>
      <p:pic>
        <p:nvPicPr>
          <p:cNvPr id="5" name="Picture 8">
            <a:extLst>
              <a:ext uri="{FF2B5EF4-FFF2-40B4-BE49-F238E27FC236}">
                <a16:creationId xmlns:a16="http://schemas.microsoft.com/office/drawing/2014/main" id="{B6553B37-48B2-4E32-A999-4F0FEF038C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9" t="2460" r="1851" b="35694"/>
          <a:stretch/>
        </p:blipFill>
        <p:spPr bwMode="auto">
          <a:xfrm>
            <a:off x="8476761" y="2107619"/>
            <a:ext cx="3053422" cy="2936893"/>
          </a:xfrm>
          <a:prstGeom prst="rect">
            <a:avLst/>
          </a:prstGeom>
          <a:noFill/>
          <a:extLst>
            <a:ext uri="{909E8E84-426E-40DD-AFC4-6F175D3DCCD1}">
              <a14:hiddenFill xmlns:a14="http://schemas.microsoft.com/office/drawing/2010/main">
                <a:solidFill>
                  <a:srgbClr val="FFFFFF"/>
                </a:solidFill>
              </a14:hiddenFill>
            </a:ext>
          </a:extLst>
        </p:spPr>
      </p:pic>
      <p:sp>
        <p:nvSpPr>
          <p:cNvPr id="15" name="CaixaDeTexto 14">
            <a:hlinkClick r:id="rId3" action="ppaction://hlinksldjump"/>
            <a:extLst>
              <a:ext uri="{FF2B5EF4-FFF2-40B4-BE49-F238E27FC236}">
                <a16:creationId xmlns:a16="http://schemas.microsoft.com/office/drawing/2014/main" id="{9CD19074-3C24-4AFB-AE99-B7E3B3061001}"/>
              </a:ext>
            </a:extLst>
          </p:cNvPr>
          <p:cNvSpPr txBox="1"/>
          <p:nvPr/>
        </p:nvSpPr>
        <p:spPr>
          <a:xfrm>
            <a:off x="9621078" y="5896972"/>
            <a:ext cx="1311965" cy="369332"/>
          </a:xfrm>
          <a:prstGeom prst="rect">
            <a:avLst/>
          </a:prstGeom>
          <a:noFill/>
        </p:spPr>
        <p:txBody>
          <a:bodyPr wrap="square" rtlCol="0">
            <a:spAutoFit/>
          </a:bodyPr>
          <a:lstStyle/>
          <a:p>
            <a:r>
              <a:rPr lang="pt-PT" dirty="0"/>
              <a:t>Seguinte</a:t>
            </a:r>
          </a:p>
        </p:txBody>
      </p:sp>
    </p:spTree>
    <p:extLst>
      <p:ext uri="{BB962C8B-B14F-4D97-AF65-F5344CB8AC3E}">
        <p14:creationId xmlns:p14="http://schemas.microsoft.com/office/powerpoint/2010/main" val="15700917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0C418F9-B1A3-4097-9C97-E1C9F3149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3" name="Rectangle 72">
            <a:extLst>
              <a:ext uri="{FF2B5EF4-FFF2-40B4-BE49-F238E27FC236}">
                <a16:creationId xmlns:a16="http://schemas.microsoft.com/office/drawing/2014/main" id="{6B5E8ED2-C3EC-40AD-BDB9-27E589B52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45B556"/>
          </a:solidFill>
          <a:ln>
            <a:noFill/>
          </a:ln>
          <a:effectLst/>
        </p:spPr>
        <p:style>
          <a:lnRef idx="1">
            <a:schemeClr val="accent1"/>
          </a:lnRef>
          <a:fillRef idx="3">
            <a:schemeClr val="accent1"/>
          </a:fillRef>
          <a:effectRef idx="2">
            <a:schemeClr val="accent1"/>
          </a:effectRef>
          <a:fontRef idx="minor">
            <a:schemeClr val="lt1"/>
          </a:fontRef>
        </p:style>
      </p:sp>
      <p:sp>
        <p:nvSpPr>
          <p:cNvPr id="2" name="CaixaDeTexto 1">
            <a:extLst>
              <a:ext uri="{FF2B5EF4-FFF2-40B4-BE49-F238E27FC236}">
                <a16:creationId xmlns:a16="http://schemas.microsoft.com/office/drawing/2014/main" id="{80288409-93E6-4F3D-B2D5-D02083D2DABB}"/>
              </a:ext>
            </a:extLst>
          </p:cNvPr>
          <p:cNvSpPr txBox="1"/>
          <p:nvPr/>
        </p:nvSpPr>
        <p:spPr>
          <a:xfrm>
            <a:off x="8440615" y="1111348"/>
            <a:ext cx="2982351" cy="1077218"/>
          </a:xfrm>
          <a:prstGeom prst="rect">
            <a:avLst/>
          </a:prstGeom>
          <a:noFill/>
        </p:spPr>
        <p:txBody>
          <a:bodyPr wrap="square" rtlCol="0">
            <a:spAutoFit/>
          </a:bodyPr>
          <a:lstStyle/>
          <a:p>
            <a:r>
              <a:rPr lang="pt-PT" sz="3200" dirty="0">
                <a:solidFill>
                  <a:schemeClr val="bg1"/>
                </a:solidFill>
              </a:rPr>
              <a:t>Cuidados a ter na cozinha</a:t>
            </a:r>
          </a:p>
        </p:txBody>
      </p:sp>
      <p:sp>
        <p:nvSpPr>
          <p:cNvPr id="3" name="CaixaDeTexto 2">
            <a:extLst>
              <a:ext uri="{FF2B5EF4-FFF2-40B4-BE49-F238E27FC236}">
                <a16:creationId xmlns:a16="http://schemas.microsoft.com/office/drawing/2014/main" id="{C1791530-F385-4258-917D-8F47353B29E6}"/>
              </a:ext>
            </a:extLst>
          </p:cNvPr>
          <p:cNvSpPr txBox="1"/>
          <p:nvPr/>
        </p:nvSpPr>
        <p:spPr>
          <a:xfrm>
            <a:off x="8300752" y="3429000"/>
            <a:ext cx="2876742" cy="646331"/>
          </a:xfrm>
          <a:prstGeom prst="rect">
            <a:avLst/>
          </a:prstGeom>
          <a:noFill/>
        </p:spPr>
        <p:txBody>
          <a:bodyPr wrap="square" rtlCol="0">
            <a:spAutoFit/>
          </a:bodyPr>
          <a:lstStyle/>
          <a:p>
            <a:r>
              <a:rPr lang="pt-PT" sz="3600" dirty="0">
                <a:solidFill>
                  <a:schemeClr val="bg1"/>
                </a:solidFill>
                <a:hlinkClick r:id="rId2" action="ppaction://hlinksldjump">
                  <a:extLst>
                    <a:ext uri="{A12FA001-AC4F-418D-AE19-62706E023703}">
                      <ahyp:hlinkClr xmlns:ahyp="http://schemas.microsoft.com/office/drawing/2018/hyperlinkcolor" val="tx"/>
                    </a:ext>
                  </a:extLst>
                </a:hlinkClick>
              </a:rPr>
              <a:t>Sugestões</a:t>
            </a:r>
            <a:endParaRPr lang="pt-PT" sz="3600" dirty="0">
              <a:solidFill>
                <a:schemeClr val="bg1"/>
              </a:solidFill>
            </a:endParaRPr>
          </a:p>
        </p:txBody>
      </p:sp>
      <p:pic>
        <p:nvPicPr>
          <p:cNvPr id="7" name="Gráfico 6" descr="Gesto de toque duplo">
            <a:extLst>
              <a:ext uri="{FF2B5EF4-FFF2-40B4-BE49-F238E27FC236}">
                <a16:creationId xmlns:a16="http://schemas.microsoft.com/office/drawing/2014/main" id="{63D3A1FA-E0FD-434A-88E1-7AEC8B5715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227769">
            <a:off x="10215722" y="3591888"/>
            <a:ext cx="798883" cy="798883"/>
          </a:xfrm>
          <a:prstGeom prst="rect">
            <a:avLst/>
          </a:prstGeom>
        </p:spPr>
      </p:pic>
      <p:pic>
        <p:nvPicPr>
          <p:cNvPr id="5" name="Imagem 4" descr="Uma imagem com interior, pessoa, alimentação, cozinha&#10;&#10;Descrição gerada automaticamente">
            <a:extLst>
              <a:ext uri="{FF2B5EF4-FFF2-40B4-BE49-F238E27FC236}">
                <a16:creationId xmlns:a16="http://schemas.microsoft.com/office/drawing/2014/main" id="{2D3B44F5-DB90-4105-9DB9-373558BCB1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534" y="457202"/>
            <a:ext cx="7531719" cy="5859734"/>
          </a:xfrm>
          <a:prstGeom prst="rect">
            <a:avLst/>
          </a:prstGeom>
        </p:spPr>
      </p:pic>
    </p:spTree>
    <p:extLst>
      <p:ext uri="{BB962C8B-B14F-4D97-AF65-F5344CB8AC3E}">
        <p14:creationId xmlns:p14="http://schemas.microsoft.com/office/powerpoint/2010/main" val="2046366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588"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Retângulo 1">
            <a:extLst>
              <a:ext uri="{FF2B5EF4-FFF2-40B4-BE49-F238E27FC236}">
                <a16:creationId xmlns:a16="http://schemas.microsoft.com/office/drawing/2014/main" id="{B6212E6A-8928-4A22-9E08-B8C9120B0343}"/>
              </a:ext>
            </a:extLst>
          </p:cNvPr>
          <p:cNvSpPr/>
          <p:nvPr/>
        </p:nvSpPr>
        <p:spPr>
          <a:xfrm>
            <a:off x="807559" y="938022"/>
            <a:ext cx="6647905" cy="1188720"/>
          </a:xfrm>
          <a:prstGeom prst="rect">
            <a:avLst/>
          </a:prstGeom>
        </p:spPr>
        <p:txBody>
          <a:bodyPr vert="horz" lIns="91440" tIns="45720" rIns="91440" bIns="45720" rtlCol="0" anchor="b">
            <a:normAutofit/>
          </a:bodyPr>
          <a:lstStyle/>
          <a:p>
            <a:pPr defTabSz="457200">
              <a:spcBef>
                <a:spcPct val="0"/>
              </a:spcBef>
              <a:spcAft>
                <a:spcPts val="600"/>
              </a:spcAft>
            </a:pPr>
            <a:r>
              <a:rPr lang="en-US" sz="2800" cap="all" dirty="0" err="1">
                <a:solidFill>
                  <a:srgbClr val="FFFFFF"/>
                </a:solidFill>
                <a:latin typeface="+mj-lt"/>
                <a:ea typeface="+mj-ea"/>
                <a:cs typeface="+mj-cs"/>
              </a:rPr>
              <a:t>Sugestões</a:t>
            </a:r>
            <a:r>
              <a:rPr lang="en-US" sz="2800" cap="all" dirty="0">
                <a:solidFill>
                  <a:srgbClr val="FFFFFF"/>
                </a:solidFill>
                <a:latin typeface="+mj-lt"/>
                <a:ea typeface="+mj-ea"/>
                <a:cs typeface="+mj-cs"/>
              </a:rPr>
              <a:t> a </a:t>
            </a:r>
            <a:r>
              <a:rPr lang="en-US" sz="2800" cap="all" dirty="0" err="1">
                <a:solidFill>
                  <a:srgbClr val="FFFFFF"/>
                </a:solidFill>
                <a:latin typeface="+mj-lt"/>
                <a:ea typeface="+mj-ea"/>
                <a:cs typeface="+mj-cs"/>
              </a:rPr>
              <a:t>ter</a:t>
            </a:r>
            <a:r>
              <a:rPr lang="en-US" sz="2800" cap="all" dirty="0">
                <a:solidFill>
                  <a:srgbClr val="FFFFFF"/>
                </a:solidFill>
                <a:latin typeface="+mj-lt"/>
                <a:ea typeface="+mj-ea"/>
                <a:cs typeface="+mj-cs"/>
              </a:rPr>
              <a:t> </a:t>
            </a:r>
            <a:r>
              <a:rPr lang="en-US" sz="2800" cap="all" dirty="0" err="1">
                <a:solidFill>
                  <a:srgbClr val="FFFFFF"/>
                </a:solidFill>
                <a:latin typeface="+mj-lt"/>
                <a:ea typeface="+mj-ea"/>
                <a:cs typeface="+mj-cs"/>
              </a:rPr>
              <a:t>conta</a:t>
            </a:r>
            <a:r>
              <a:rPr lang="en-US" sz="2800" cap="all" dirty="0">
                <a:solidFill>
                  <a:srgbClr val="FFFFFF"/>
                </a:solidFill>
                <a:latin typeface="+mj-lt"/>
                <a:ea typeface="+mj-ea"/>
                <a:cs typeface="+mj-cs"/>
              </a:rPr>
              <a:t>:</a:t>
            </a:r>
          </a:p>
        </p:txBody>
      </p:sp>
      <p:sp>
        <p:nvSpPr>
          <p:cNvPr id="21" name="Rectangle 20">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aixaDeTexto 2">
            <a:extLst>
              <a:ext uri="{FF2B5EF4-FFF2-40B4-BE49-F238E27FC236}">
                <a16:creationId xmlns:a16="http://schemas.microsoft.com/office/drawing/2014/main" id="{86B6C338-1DE4-4AC7-95B9-0592B6F7B7B7}"/>
              </a:ext>
            </a:extLst>
          </p:cNvPr>
          <p:cNvSpPr txBox="1"/>
          <p:nvPr/>
        </p:nvSpPr>
        <p:spPr>
          <a:xfrm>
            <a:off x="807559" y="2340864"/>
            <a:ext cx="6690843" cy="3793237"/>
          </a:xfrm>
          <a:prstGeom prst="rect">
            <a:avLst/>
          </a:prstGeom>
        </p:spPr>
        <p:txBody>
          <a:bodyPr vert="horz" lIns="91440" tIns="45720" rIns="91440" bIns="45720" rtlCol="0" anchor="ctr">
            <a:normAutofit/>
          </a:bodyPr>
          <a:lstStyle/>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sz="2000" dirty="0" err="1">
                <a:solidFill>
                  <a:srgbClr val="FFFFFF"/>
                </a:solidFill>
              </a:rPr>
              <a:t>Tente</a:t>
            </a:r>
            <a:r>
              <a:rPr lang="en-US" sz="2000" dirty="0">
                <a:solidFill>
                  <a:srgbClr val="FFFFFF"/>
                </a:solidFill>
              </a:rPr>
              <a:t> </a:t>
            </a:r>
            <a:r>
              <a:rPr lang="en-US" sz="2000" dirty="0" err="1">
                <a:solidFill>
                  <a:srgbClr val="FFFFFF"/>
                </a:solidFill>
              </a:rPr>
              <a:t>dispor</a:t>
            </a:r>
            <a:r>
              <a:rPr lang="en-US" sz="2000" dirty="0">
                <a:solidFill>
                  <a:srgbClr val="FFFFFF"/>
                </a:solidFill>
              </a:rPr>
              <a:t> </a:t>
            </a:r>
            <a:r>
              <a:rPr lang="en-US" sz="2000" dirty="0" err="1">
                <a:solidFill>
                  <a:srgbClr val="FFFFFF"/>
                </a:solidFill>
              </a:rPr>
              <a:t>os</a:t>
            </a:r>
            <a:r>
              <a:rPr lang="en-US" sz="2000" dirty="0">
                <a:solidFill>
                  <a:srgbClr val="FFFFFF"/>
                </a:solidFill>
              </a:rPr>
              <a:t> </a:t>
            </a:r>
            <a:r>
              <a:rPr lang="en-US" sz="2000" dirty="0" err="1">
                <a:solidFill>
                  <a:srgbClr val="FFFFFF"/>
                </a:solidFill>
              </a:rPr>
              <a:t>itens</a:t>
            </a:r>
            <a:r>
              <a:rPr lang="en-US" sz="2000" dirty="0">
                <a:solidFill>
                  <a:srgbClr val="FFFFFF"/>
                </a:solidFill>
              </a:rPr>
              <a:t> de </a:t>
            </a:r>
            <a:r>
              <a:rPr lang="en-US" sz="2000" dirty="0" err="1">
                <a:solidFill>
                  <a:srgbClr val="FFFFFF"/>
                </a:solidFill>
              </a:rPr>
              <a:t>cozinha</a:t>
            </a:r>
            <a:r>
              <a:rPr lang="en-US" sz="2000" dirty="0">
                <a:solidFill>
                  <a:srgbClr val="FFFFFF"/>
                </a:solidFill>
              </a:rPr>
              <a:t> de </a:t>
            </a:r>
            <a:r>
              <a:rPr lang="en-US" sz="2000" dirty="0" err="1">
                <a:solidFill>
                  <a:srgbClr val="FFFFFF"/>
                </a:solidFill>
              </a:rPr>
              <a:t>uso</a:t>
            </a:r>
            <a:r>
              <a:rPr lang="en-US" sz="2000" dirty="0">
                <a:solidFill>
                  <a:srgbClr val="FFFFFF"/>
                </a:solidFill>
              </a:rPr>
              <a:t> </a:t>
            </a:r>
            <a:r>
              <a:rPr lang="en-US" sz="2000" dirty="0" err="1">
                <a:solidFill>
                  <a:srgbClr val="FFFFFF"/>
                </a:solidFill>
              </a:rPr>
              <a:t>frequente</a:t>
            </a:r>
            <a:r>
              <a:rPr lang="en-US" sz="2000" dirty="0">
                <a:solidFill>
                  <a:srgbClr val="FFFFFF"/>
                </a:solidFill>
              </a:rPr>
              <a:t> </a:t>
            </a:r>
            <a:r>
              <a:rPr lang="en-US" sz="2000" dirty="0" err="1">
                <a:solidFill>
                  <a:srgbClr val="FFFFFF"/>
                </a:solidFill>
              </a:rPr>
              <a:t>em</a:t>
            </a:r>
            <a:r>
              <a:rPr lang="en-US" sz="2000" dirty="0">
                <a:solidFill>
                  <a:srgbClr val="FFFFFF"/>
                </a:solidFill>
              </a:rPr>
              <a:t> </a:t>
            </a:r>
            <a:r>
              <a:rPr lang="en-US" sz="2000" dirty="0" err="1">
                <a:solidFill>
                  <a:srgbClr val="FFFFFF"/>
                </a:solidFill>
              </a:rPr>
              <a:t>prateleiras</a:t>
            </a:r>
            <a:r>
              <a:rPr lang="en-US" sz="2000" dirty="0">
                <a:solidFill>
                  <a:srgbClr val="FFFFFF"/>
                </a:solidFill>
              </a:rPr>
              <a:t>/</a:t>
            </a:r>
            <a:r>
              <a:rPr lang="en-US" sz="2000" dirty="0" err="1">
                <a:solidFill>
                  <a:srgbClr val="FFFFFF"/>
                </a:solidFill>
              </a:rPr>
              <a:t>armários</a:t>
            </a:r>
            <a:r>
              <a:rPr lang="en-US" sz="2000" dirty="0">
                <a:solidFill>
                  <a:srgbClr val="FFFFFF"/>
                </a:solidFill>
              </a:rPr>
              <a:t> </a:t>
            </a:r>
            <a:r>
              <a:rPr lang="en-US" sz="2000" dirty="0" err="1">
                <a:solidFill>
                  <a:srgbClr val="FFFFFF"/>
                </a:solidFill>
              </a:rPr>
              <a:t>baixos</a:t>
            </a:r>
            <a:r>
              <a:rPr lang="en-US" sz="2000" dirty="0">
                <a:solidFill>
                  <a:srgbClr val="FFFFFF"/>
                </a:solidFill>
              </a:rPr>
              <a:t>, de forma a </a:t>
            </a:r>
            <a:r>
              <a:rPr lang="en-US" sz="2000" dirty="0" err="1">
                <a:solidFill>
                  <a:srgbClr val="FFFFFF"/>
                </a:solidFill>
              </a:rPr>
              <a:t>serem</a:t>
            </a:r>
            <a:r>
              <a:rPr lang="en-US" sz="2000" dirty="0">
                <a:solidFill>
                  <a:srgbClr val="FFFFFF"/>
                </a:solidFill>
              </a:rPr>
              <a:t> </a:t>
            </a:r>
            <a:r>
              <a:rPr lang="en-US" sz="2000" dirty="0" err="1">
                <a:solidFill>
                  <a:srgbClr val="FFFFFF"/>
                </a:solidFill>
              </a:rPr>
              <a:t>fáceis</a:t>
            </a:r>
            <a:r>
              <a:rPr lang="en-US" sz="2000" dirty="0">
                <a:solidFill>
                  <a:srgbClr val="FFFFFF"/>
                </a:solidFill>
              </a:rPr>
              <a:t> de </a:t>
            </a:r>
            <a:r>
              <a:rPr lang="en-US" sz="2000" dirty="0" err="1">
                <a:solidFill>
                  <a:srgbClr val="FFFFFF"/>
                </a:solidFill>
              </a:rPr>
              <a:t>alcançar</a:t>
            </a:r>
            <a:r>
              <a:rPr lang="en-US" sz="2000" dirty="0">
                <a:solidFill>
                  <a:srgbClr val="FFFFFF"/>
                </a:solidFill>
              </a:rPr>
              <a:t>;</a:t>
            </a:r>
          </a:p>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sz="2000" dirty="0" err="1">
                <a:solidFill>
                  <a:srgbClr val="FFFFFF"/>
                </a:solidFill>
              </a:rPr>
              <a:t>Tente</a:t>
            </a:r>
            <a:r>
              <a:rPr lang="en-US" sz="2000" dirty="0">
                <a:solidFill>
                  <a:srgbClr val="FFFFFF"/>
                </a:solidFill>
              </a:rPr>
              <a:t> </a:t>
            </a:r>
            <a:r>
              <a:rPr lang="en-US" sz="2000" dirty="0" err="1">
                <a:solidFill>
                  <a:srgbClr val="FFFFFF"/>
                </a:solidFill>
              </a:rPr>
              <a:t>colocar</a:t>
            </a:r>
            <a:r>
              <a:rPr lang="en-US" sz="2000" dirty="0">
                <a:solidFill>
                  <a:srgbClr val="FFFFFF"/>
                </a:solidFill>
              </a:rPr>
              <a:t> </a:t>
            </a:r>
            <a:r>
              <a:rPr lang="en-US" sz="2000" dirty="0" err="1">
                <a:solidFill>
                  <a:srgbClr val="FFFFFF"/>
                </a:solidFill>
              </a:rPr>
              <a:t>os</a:t>
            </a:r>
            <a:r>
              <a:rPr lang="en-US" sz="2000" dirty="0">
                <a:solidFill>
                  <a:srgbClr val="FFFFFF"/>
                </a:solidFill>
              </a:rPr>
              <a:t> </a:t>
            </a:r>
            <a:r>
              <a:rPr lang="en-US" sz="2000" dirty="0" err="1">
                <a:solidFill>
                  <a:srgbClr val="FFFFFF"/>
                </a:solidFill>
              </a:rPr>
              <a:t>itens</a:t>
            </a:r>
            <a:r>
              <a:rPr lang="en-US" sz="2000" dirty="0">
                <a:solidFill>
                  <a:srgbClr val="FFFFFF"/>
                </a:solidFill>
              </a:rPr>
              <a:t> </a:t>
            </a:r>
            <a:r>
              <a:rPr lang="en-US" sz="2000" dirty="0" err="1">
                <a:solidFill>
                  <a:srgbClr val="FFFFFF"/>
                </a:solidFill>
              </a:rPr>
              <a:t>mais</a:t>
            </a:r>
            <a:r>
              <a:rPr lang="en-US" sz="2000" dirty="0">
                <a:solidFill>
                  <a:srgbClr val="FFFFFF"/>
                </a:solidFill>
              </a:rPr>
              <a:t> </a:t>
            </a:r>
            <a:r>
              <a:rPr lang="en-US" sz="2000" dirty="0" err="1">
                <a:solidFill>
                  <a:srgbClr val="FFFFFF"/>
                </a:solidFill>
              </a:rPr>
              <a:t>leves</a:t>
            </a:r>
            <a:r>
              <a:rPr lang="en-US" sz="2000" dirty="0">
                <a:solidFill>
                  <a:srgbClr val="FFFFFF"/>
                </a:solidFill>
              </a:rPr>
              <a:t> </a:t>
            </a:r>
            <a:r>
              <a:rPr lang="en-US" sz="2000" dirty="0" err="1">
                <a:solidFill>
                  <a:srgbClr val="FFFFFF"/>
                </a:solidFill>
              </a:rPr>
              <a:t>nos</a:t>
            </a:r>
            <a:r>
              <a:rPr lang="en-US" sz="2000" dirty="0">
                <a:solidFill>
                  <a:srgbClr val="FFFFFF"/>
                </a:solidFill>
              </a:rPr>
              <a:t> </a:t>
            </a:r>
            <a:r>
              <a:rPr lang="en-US" sz="2000" dirty="0" err="1">
                <a:solidFill>
                  <a:srgbClr val="FFFFFF"/>
                </a:solidFill>
              </a:rPr>
              <a:t>armários</a:t>
            </a:r>
            <a:r>
              <a:rPr lang="en-US" sz="2000" dirty="0">
                <a:solidFill>
                  <a:srgbClr val="FFFFFF"/>
                </a:solidFill>
              </a:rPr>
              <a:t> </a:t>
            </a:r>
            <a:r>
              <a:rPr lang="en-US" sz="2000" dirty="0" err="1">
                <a:solidFill>
                  <a:srgbClr val="FFFFFF"/>
                </a:solidFill>
              </a:rPr>
              <a:t>mais</a:t>
            </a:r>
            <a:r>
              <a:rPr lang="en-US" sz="2000" dirty="0">
                <a:solidFill>
                  <a:srgbClr val="FFFFFF"/>
                </a:solidFill>
              </a:rPr>
              <a:t> altos, e </a:t>
            </a:r>
            <a:r>
              <a:rPr lang="en-US" sz="2000" dirty="0" err="1">
                <a:solidFill>
                  <a:srgbClr val="FFFFFF"/>
                </a:solidFill>
              </a:rPr>
              <a:t>os</a:t>
            </a:r>
            <a:r>
              <a:rPr lang="en-US" sz="2000" dirty="0">
                <a:solidFill>
                  <a:srgbClr val="FFFFFF"/>
                </a:solidFill>
              </a:rPr>
              <a:t> </a:t>
            </a:r>
            <a:r>
              <a:rPr lang="en-US" sz="2000" dirty="0" err="1">
                <a:solidFill>
                  <a:srgbClr val="FFFFFF"/>
                </a:solidFill>
              </a:rPr>
              <a:t>itens</a:t>
            </a:r>
            <a:r>
              <a:rPr lang="en-US" sz="2000" dirty="0">
                <a:solidFill>
                  <a:srgbClr val="FFFFFF"/>
                </a:solidFill>
              </a:rPr>
              <a:t> </a:t>
            </a:r>
            <a:r>
              <a:rPr lang="en-US" sz="2000" dirty="0" err="1">
                <a:solidFill>
                  <a:srgbClr val="FFFFFF"/>
                </a:solidFill>
              </a:rPr>
              <a:t>mais</a:t>
            </a:r>
            <a:r>
              <a:rPr lang="en-US" sz="2000" dirty="0">
                <a:solidFill>
                  <a:srgbClr val="FFFFFF"/>
                </a:solidFill>
              </a:rPr>
              <a:t> </a:t>
            </a:r>
            <a:r>
              <a:rPr lang="en-US" sz="2000" dirty="0" err="1">
                <a:solidFill>
                  <a:srgbClr val="FFFFFF"/>
                </a:solidFill>
              </a:rPr>
              <a:t>pesados</a:t>
            </a:r>
            <a:r>
              <a:rPr lang="en-US" sz="2000" dirty="0">
                <a:solidFill>
                  <a:srgbClr val="FFFFFF"/>
                </a:solidFill>
              </a:rPr>
              <a:t> </a:t>
            </a:r>
            <a:r>
              <a:rPr lang="en-US" sz="2000" dirty="0" err="1">
                <a:solidFill>
                  <a:srgbClr val="FFFFFF"/>
                </a:solidFill>
              </a:rPr>
              <a:t>nos</a:t>
            </a:r>
            <a:r>
              <a:rPr lang="en-US" sz="2000" dirty="0">
                <a:solidFill>
                  <a:srgbClr val="FFFFFF"/>
                </a:solidFill>
              </a:rPr>
              <a:t> </a:t>
            </a:r>
            <a:r>
              <a:rPr lang="en-US" sz="2000" dirty="0" err="1">
                <a:solidFill>
                  <a:srgbClr val="FFFFFF"/>
                </a:solidFill>
              </a:rPr>
              <a:t>armários</a:t>
            </a:r>
            <a:r>
              <a:rPr lang="en-US" sz="2000" dirty="0">
                <a:solidFill>
                  <a:srgbClr val="FFFFFF"/>
                </a:solidFill>
              </a:rPr>
              <a:t> </a:t>
            </a:r>
            <a:r>
              <a:rPr lang="en-US" sz="2000" dirty="0" err="1">
                <a:solidFill>
                  <a:srgbClr val="FFFFFF"/>
                </a:solidFill>
              </a:rPr>
              <a:t>mais</a:t>
            </a:r>
            <a:r>
              <a:rPr lang="en-US" sz="2000" dirty="0">
                <a:solidFill>
                  <a:srgbClr val="FFFFFF"/>
                </a:solidFill>
              </a:rPr>
              <a:t> </a:t>
            </a:r>
            <a:r>
              <a:rPr lang="en-US" sz="2000" dirty="0" err="1">
                <a:solidFill>
                  <a:srgbClr val="FFFFFF"/>
                </a:solidFill>
              </a:rPr>
              <a:t>baixos</a:t>
            </a:r>
            <a:r>
              <a:rPr lang="en-US" sz="2000" dirty="0">
                <a:solidFill>
                  <a:srgbClr val="FFFFFF"/>
                </a:solidFill>
              </a:rPr>
              <a:t>;</a:t>
            </a:r>
          </a:p>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sz="2000" dirty="0">
                <a:solidFill>
                  <a:srgbClr val="FFFFFF"/>
                </a:solidFill>
              </a:rPr>
              <a:t>Evite que a </a:t>
            </a:r>
            <a:r>
              <a:rPr lang="en-US" sz="2000" dirty="0" err="1">
                <a:solidFill>
                  <a:srgbClr val="FFFFFF"/>
                </a:solidFill>
              </a:rPr>
              <a:t>pessoa</a:t>
            </a:r>
            <a:r>
              <a:rPr lang="en-US" sz="2000" dirty="0">
                <a:solidFill>
                  <a:srgbClr val="FFFFFF"/>
                </a:solidFill>
              </a:rPr>
              <a:t> </a:t>
            </a:r>
            <a:r>
              <a:rPr lang="en-US" sz="2000" dirty="0" err="1">
                <a:solidFill>
                  <a:srgbClr val="FFFFFF"/>
                </a:solidFill>
              </a:rPr>
              <a:t>idosa</a:t>
            </a:r>
            <a:r>
              <a:rPr lang="en-US" sz="2000" dirty="0">
                <a:solidFill>
                  <a:srgbClr val="FFFFFF"/>
                </a:solidFill>
              </a:rPr>
              <a:t> se </a:t>
            </a:r>
            <a:r>
              <a:rPr lang="en-US" sz="2000" dirty="0" err="1">
                <a:solidFill>
                  <a:srgbClr val="FFFFFF"/>
                </a:solidFill>
              </a:rPr>
              <a:t>coloque</a:t>
            </a:r>
            <a:r>
              <a:rPr lang="en-US" sz="2000" dirty="0">
                <a:solidFill>
                  <a:srgbClr val="FFFFFF"/>
                </a:solidFill>
              </a:rPr>
              <a:t> </a:t>
            </a:r>
            <a:r>
              <a:rPr lang="en-US" sz="2000" dirty="0" err="1">
                <a:solidFill>
                  <a:srgbClr val="FFFFFF"/>
                </a:solidFill>
              </a:rPr>
              <a:t>em</a:t>
            </a:r>
            <a:r>
              <a:rPr lang="en-US" sz="2000" dirty="0">
                <a:solidFill>
                  <a:srgbClr val="FFFFFF"/>
                </a:solidFill>
              </a:rPr>
              <a:t> </a:t>
            </a:r>
            <a:r>
              <a:rPr lang="en-US" sz="2000" dirty="0" err="1">
                <a:solidFill>
                  <a:srgbClr val="FFFFFF"/>
                </a:solidFill>
              </a:rPr>
              <a:t>cima</a:t>
            </a:r>
            <a:r>
              <a:rPr lang="en-US" sz="2000" dirty="0">
                <a:solidFill>
                  <a:srgbClr val="FFFFFF"/>
                </a:solidFill>
              </a:rPr>
              <a:t> de </a:t>
            </a:r>
            <a:r>
              <a:rPr lang="en-US" sz="2000" dirty="0" err="1">
                <a:solidFill>
                  <a:srgbClr val="FFFFFF"/>
                </a:solidFill>
              </a:rPr>
              <a:t>uma</a:t>
            </a:r>
            <a:r>
              <a:rPr lang="en-US" sz="2000" dirty="0">
                <a:solidFill>
                  <a:srgbClr val="FFFFFF"/>
                </a:solidFill>
              </a:rPr>
              <a:t> </a:t>
            </a:r>
            <a:r>
              <a:rPr lang="en-US" sz="2000" dirty="0" err="1">
                <a:solidFill>
                  <a:srgbClr val="FFFFFF"/>
                </a:solidFill>
              </a:rPr>
              <a:t>cadeira</a:t>
            </a:r>
            <a:r>
              <a:rPr lang="en-US" sz="2000" dirty="0">
                <a:solidFill>
                  <a:srgbClr val="FFFFFF"/>
                </a:solidFill>
              </a:rPr>
              <a:t> </a:t>
            </a:r>
            <a:r>
              <a:rPr lang="en-US" sz="2000" dirty="0" err="1">
                <a:solidFill>
                  <a:srgbClr val="FFFFFF"/>
                </a:solidFill>
              </a:rPr>
              <a:t>ou</a:t>
            </a:r>
            <a:r>
              <a:rPr lang="en-US" sz="2000" dirty="0">
                <a:solidFill>
                  <a:srgbClr val="FFFFFF"/>
                </a:solidFill>
              </a:rPr>
              <a:t> banco para </a:t>
            </a:r>
            <a:r>
              <a:rPr lang="en-US" sz="2000" dirty="0" err="1">
                <a:solidFill>
                  <a:srgbClr val="FFFFFF"/>
                </a:solidFill>
              </a:rPr>
              <a:t>alcançar</a:t>
            </a:r>
            <a:r>
              <a:rPr lang="en-US" sz="2000" dirty="0">
                <a:solidFill>
                  <a:srgbClr val="FFFFFF"/>
                </a:solidFill>
              </a:rPr>
              <a:t> </a:t>
            </a:r>
            <a:r>
              <a:rPr lang="en-US" sz="2000" dirty="0" err="1">
                <a:solidFill>
                  <a:srgbClr val="FFFFFF"/>
                </a:solidFill>
              </a:rPr>
              <a:t>objetos</a:t>
            </a:r>
            <a:r>
              <a:rPr lang="en-US" sz="2000" dirty="0">
                <a:solidFill>
                  <a:srgbClr val="FFFFFF"/>
                </a:solidFill>
              </a:rPr>
              <a:t>.</a:t>
            </a:r>
          </a:p>
        </p:txBody>
      </p:sp>
      <p:pic>
        <p:nvPicPr>
          <p:cNvPr id="6" name="Picture 8">
            <a:extLst>
              <a:ext uri="{FF2B5EF4-FFF2-40B4-BE49-F238E27FC236}">
                <a16:creationId xmlns:a16="http://schemas.microsoft.com/office/drawing/2014/main" id="{4911502E-FCCD-46BD-8C53-EB35A3AF58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9" t="2460" r="1851" b="35694"/>
          <a:stretch/>
        </p:blipFill>
        <p:spPr bwMode="auto">
          <a:xfrm>
            <a:off x="8476761" y="2107619"/>
            <a:ext cx="3053422" cy="2936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651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0C418F9-B1A3-4097-9C97-E1C9F3149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3" name="Rectangle 72">
            <a:extLst>
              <a:ext uri="{FF2B5EF4-FFF2-40B4-BE49-F238E27FC236}">
                <a16:creationId xmlns:a16="http://schemas.microsoft.com/office/drawing/2014/main" id="{6B5E8ED2-C3EC-40AD-BDB9-27E589B52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45B556"/>
          </a:solidFill>
          <a:ln>
            <a:noFill/>
          </a:ln>
          <a:effectLst/>
        </p:spPr>
        <p:style>
          <a:lnRef idx="1">
            <a:schemeClr val="accent1"/>
          </a:lnRef>
          <a:fillRef idx="3">
            <a:schemeClr val="accent1"/>
          </a:fillRef>
          <a:effectRef idx="2">
            <a:schemeClr val="accent1"/>
          </a:effectRef>
          <a:fontRef idx="minor">
            <a:schemeClr val="lt1"/>
          </a:fontRef>
        </p:style>
      </p:sp>
      <p:sp>
        <p:nvSpPr>
          <p:cNvPr id="2" name="CaixaDeTexto 1">
            <a:extLst>
              <a:ext uri="{FF2B5EF4-FFF2-40B4-BE49-F238E27FC236}">
                <a16:creationId xmlns:a16="http://schemas.microsoft.com/office/drawing/2014/main" id="{C430EC4B-E104-46D8-AAF2-DD62C206EB94}"/>
              </a:ext>
            </a:extLst>
          </p:cNvPr>
          <p:cNvSpPr txBox="1"/>
          <p:nvPr/>
        </p:nvSpPr>
        <p:spPr>
          <a:xfrm>
            <a:off x="8488721" y="1223889"/>
            <a:ext cx="3088990" cy="1200329"/>
          </a:xfrm>
          <a:prstGeom prst="rect">
            <a:avLst/>
          </a:prstGeom>
          <a:noFill/>
        </p:spPr>
        <p:txBody>
          <a:bodyPr wrap="square" rtlCol="0">
            <a:spAutoFit/>
          </a:bodyPr>
          <a:lstStyle/>
          <a:p>
            <a:r>
              <a:rPr lang="pt-PT" sz="3600" dirty="0">
                <a:solidFill>
                  <a:schemeClr val="bg1"/>
                </a:solidFill>
              </a:rPr>
              <a:t>Cuidados a ter no quarto</a:t>
            </a:r>
          </a:p>
        </p:txBody>
      </p:sp>
      <p:sp>
        <p:nvSpPr>
          <p:cNvPr id="6" name="CaixaDeTexto 5">
            <a:extLst>
              <a:ext uri="{FF2B5EF4-FFF2-40B4-BE49-F238E27FC236}">
                <a16:creationId xmlns:a16="http://schemas.microsoft.com/office/drawing/2014/main" id="{62403104-664D-4AA2-84DA-8EA5A697018F}"/>
              </a:ext>
            </a:extLst>
          </p:cNvPr>
          <p:cNvSpPr txBox="1"/>
          <p:nvPr/>
        </p:nvSpPr>
        <p:spPr>
          <a:xfrm>
            <a:off x="8300752" y="3429000"/>
            <a:ext cx="2876742" cy="646331"/>
          </a:xfrm>
          <a:prstGeom prst="rect">
            <a:avLst/>
          </a:prstGeom>
          <a:noFill/>
        </p:spPr>
        <p:txBody>
          <a:bodyPr wrap="square" rtlCol="0">
            <a:spAutoFit/>
          </a:bodyPr>
          <a:lstStyle/>
          <a:p>
            <a:r>
              <a:rPr lang="pt-PT" sz="3600" dirty="0">
                <a:solidFill>
                  <a:schemeClr val="bg1"/>
                </a:solidFill>
                <a:hlinkClick r:id="rId2" action="ppaction://hlinksldjump">
                  <a:extLst>
                    <a:ext uri="{A12FA001-AC4F-418D-AE19-62706E023703}">
                      <ahyp:hlinkClr xmlns:ahyp="http://schemas.microsoft.com/office/drawing/2018/hyperlinkcolor" val="tx"/>
                    </a:ext>
                  </a:extLst>
                </a:hlinkClick>
              </a:rPr>
              <a:t>Sugestões</a:t>
            </a:r>
            <a:endParaRPr lang="pt-PT" sz="3600" dirty="0">
              <a:solidFill>
                <a:schemeClr val="bg1"/>
              </a:solidFill>
            </a:endParaRPr>
          </a:p>
        </p:txBody>
      </p:sp>
      <p:pic>
        <p:nvPicPr>
          <p:cNvPr id="7" name="Gráfico 6" descr="Gesto de toque duplo">
            <a:extLst>
              <a:ext uri="{FF2B5EF4-FFF2-40B4-BE49-F238E27FC236}">
                <a16:creationId xmlns:a16="http://schemas.microsoft.com/office/drawing/2014/main" id="{2968751D-CD75-4150-9FBF-C6DEAD40A4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227769">
            <a:off x="10215724" y="3591887"/>
            <a:ext cx="798883" cy="798883"/>
          </a:xfrm>
          <a:prstGeom prst="rect">
            <a:avLst/>
          </a:prstGeom>
        </p:spPr>
      </p:pic>
      <p:pic>
        <p:nvPicPr>
          <p:cNvPr id="3074" name="Picture 2" descr="adult, aging, alone, american, assisted living, bed, bedroom ...">
            <a:extLst>
              <a:ext uri="{FF2B5EF4-FFF2-40B4-BE49-F238E27FC236}">
                <a16:creationId xmlns:a16="http://schemas.microsoft.com/office/drawing/2014/main" id="{78964920-0B4E-46CA-963D-6B741070F4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320" y="457202"/>
            <a:ext cx="7505113" cy="585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472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588"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 name="Retângulo 1">
            <a:extLst>
              <a:ext uri="{FF2B5EF4-FFF2-40B4-BE49-F238E27FC236}">
                <a16:creationId xmlns:a16="http://schemas.microsoft.com/office/drawing/2014/main" id="{478EA5A0-BB2D-4726-BE1C-981882993C64}"/>
              </a:ext>
            </a:extLst>
          </p:cNvPr>
          <p:cNvSpPr/>
          <p:nvPr/>
        </p:nvSpPr>
        <p:spPr>
          <a:xfrm>
            <a:off x="799411" y="453643"/>
            <a:ext cx="6690843" cy="3793237"/>
          </a:xfrm>
          <a:prstGeom prst="rect">
            <a:avLst/>
          </a:prstGeom>
        </p:spPr>
        <p:txBody>
          <a:bodyPr vert="horz" lIns="91440" tIns="45720" rIns="91440" bIns="45720" rtlCol="0" anchor="ctr">
            <a:normAutofit/>
          </a:bodyPr>
          <a:lstStyle/>
          <a:p>
            <a:pPr marL="285750" indent="-285750" algn="just" defTabSz="457200">
              <a:spcBef>
                <a:spcPct val="20000"/>
              </a:spcBef>
              <a:spcAft>
                <a:spcPts val="600"/>
              </a:spcAft>
              <a:buClr>
                <a:schemeClr val="accent1"/>
              </a:buClr>
              <a:buSzPct val="92000"/>
              <a:buFont typeface="Wingdings 2" panose="05020102010507070707" pitchFamily="18" charset="2"/>
              <a:buChar char=""/>
            </a:pPr>
            <a:r>
              <a:rPr lang="en-US" sz="2400" dirty="0" err="1">
                <a:solidFill>
                  <a:srgbClr val="FFFFFF"/>
                </a:solidFill>
              </a:rPr>
              <a:t>Quando</a:t>
            </a:r>
            <a:r>
              <a:rPr lang="en-US" sz="2400" dirty="0">
                <a:solidFill>
                  <a:srgbClr val="FFFFFF"/>
                </a:solidFill>
              </a:rPr>
              <a:t> </a:t>
            </a:r>
            <a:r>
              <a:rPr lang="en-US" sz="2400" dirty="0" err="1">
                <a:solidFill>
                  <a:srgbClr val="FFFFFF"/>
                </a:solidFill>
              </a:rPr>
              <a:t>sentada</a:t>
            </a:r>
            <a:r>
              <a:rPr lang="en-US" sz="2400" dirty="0">
                <a:solidFill>
                  <a:srgbClr val="FFFFFF"/>
                </a:solidFill>
              </a:rPr>
              <a:t>, a </a:t>
            </a:r>
            <a:r>
              <a:rPr lang="en-US" sz="2400" dirty="0" err="1">
                <a:solidFill>
                  <a:srgbClr val="FFFFFF"/>
                </a:solidFill>
              </a:rPr>
              <a:t>pessoa</a:t>
            </a:r>
            <a:r>
              <a:rPr lang="en-US" sz="2400" dirty="0">
                <a:solidFill>
                  <a:srgbClr val="FFFFFF"/>
                </a:solidFill>
              </a:rPr>
              <a:t> </a:t>
            </a:r>
            <a:r>
              <a:rPr lang="en-US" sz="2400" dirty="0" err="1">
                <a:solidFill>
                  <a:srgbClr val="FFFFFF"/>
                </a:solidFill>
              </a:rPr>
              <a:t>idosa</a:t>
            </a:r>
            <a:r>
              <a:rPr lang="en-US" sz="2400" dirty="0">
                <a:solidFill>
                  <a:srgbClr val="FFFFFF"/>
                </a:solidFill>
              </a:rPr>
              <a:t> </a:t>
            </a:r>
            <a:r>
              <a:rPr lang="en-US" sz="2400" dirty="0" err="1">
                <a:solidFill>
                  <a:srgbClr val="FFFFFF"/>
                </a:solidFill>
              </a:rPr>
              <a:t>consegue</a:t>
            </a:r>
            <a:r>
              <a:rPr lang="en-US" sz="2400" dirty="0">
                <a:solidFill>
                  <a:srgbClr val="FFFFFF"/>
                </a:solidFill>
              </a:rPr>
              <a:t> </a:t>
            </a:r>
            <a:r>
              <a:rPr lang="en-US" sz="2400" dirty="0" err="1">
                <a:solidFill>
                  <a:srgbClr val="FFFFFF"/>
                </a:solidFill>
              </a:rPr>
              <a:t>chegar</a:t>
            </a:r>
            <a:r>
              <a:rPr lang="en-US" sz="2400" dirty="0">
                <a:solidFill>
                  <a:srgbClr val="FFFFFF"/>
                </a:solidFill>
              </a:rPr>
              <a:t> com </a:t>
            </a:r>
            <a:r>
              <a:rPr lang="en-US" sz="2400" dirty="0" err="1">
                <a:solidFill>
                  <a:srgbClr val="FFFFFF"/>
                </a:solidFill>
              </a:rPr>
              <a:t>os</a:t>
            </a:r>
            <a:r>
              <a:rPr lang="en-US" sz="2400" dirty="0">
                <a:solidFill>
                  <a:srgbClr val="FFFFFF"/>
                </a:solidFill>
              </a:rPr>
              <a:t> </a:t>
            </a:r>
            <a:r>
              <a:rPr lang="en-US" sz="2400" dirty="0" err="1">
                <a:solidFill>
                  <a:srgbClr val="FFFFFF"/>
                </a:solidFill>
              </a:rPr>
              <a:t>pés</a:t>
            </a:r>
            <a:r>
              <a:rPr lang="en-US" sz="2400" dirty="0">
                <a:solidFill>
                  <a:srgbClr val="FFFFFF"/>
                </a:solidFill>
              </a:rPr>
              <a:t> </a:t>
            </a:r>
            <a:r>
              <a:rPr lang="en-US" sz="2400" dirty="0" err="1">
                <a:solidFill>
                  <a:srgbClr val="FFFFFF"/>
                </a:solidFill>
              </a:rPr>
              <a:t>ao</a:t>
            </a:r>
            <a:r>
              <a:rPr lang="en-US" sz="2400" dirty="0">
                <a:solidFill>
                  <a:srgbClr val="FFFFFF"/>
                </a:solidFill>
              </a:rPr>
              <a:t> </a:t>
            </a:r>
            <a:r>
              <a:rPr lang="en-US" sz="2400" dirty="0" err="1">
                <a:solidFill>
                  <a:srgbClr val="FFFFFF"/>
                </a:solidFill>
              </a:rPr>
              <a:t>chão</a:t>
            </a:r>
            <a:r>
              <a:rPr lang="en-US" sz="2400" dirty="0">
                <a:solidFill>
                  <a:srgbClr val="FFFFFF"/>
                </a:solidFill>
              </a:rPr>
              <a:t>?</a:t>
            </a:r>
          </a:p>
          <a:p>
            <a:pPr defTabSz="457200">
              <a:spcBef>
                <a:spcPct val="20000"/>
              </a:spcBef>
              <a:spcAft>
                <a:spcPts val="600"/>
              </a:spcAft>
              <a:buClr>
                <a:schemeClr val="accent1"/>
              </a:buClr>
              <a:buSzPct val="92000"/>
              <a:buFont typeface="Wingdings 2" panose="05020102010507070707" pitchFamily="18" charset="2"/>
              <a:buChar char=""/>
            </a:pPr>
            <a:endParaRPr lang="en-US" dirty="0">
              <a:solidFill>
                <a:srgbClr val="FFFFFF"/>
              </a:solidFill>
            </a:endParaRPr>
          </a:p>
        </p:txBody>
      </p:sp>
      <p:pic>
        <p:nvPicPr>
          <p:cNvPr id="5" name="Picture 8">
            <a:extLst>
              <a:ext uri="{FF2B5EF4-FFF2-40B4-BE49-F238E27FC236}">
                <a16:creationId xmlns:a16="http://schemas.microsoft.com/office/drawing/2014/main" id="{9CE12A35-783E-4263-9908-51B74B9EE2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9" t="2460" r="1851" b="35694"/>
          <a:stretch/>
        </p:blipFill>
        <p:spPr bwMode="auto">
          <a:xfrm>
            <a:off x="8476761" y="2107619"/>
            <a:ext cx="3053422" cy="293689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BA94649D-D7F8-493E-9C52-920C3435F9A2}"/>
              </a:ext>
            </a:extLst>
          </p:cNvPr>
          <p:cNvSpPr txBox="1"/>
          <p:nvPr/>
        </p:nvSpPr>
        <p:spPr>
          <a:xfrm>
            <a:off x="1524000" y="3429000"/>
            <a:ext cx="1311965" cy="461665"/>
          </a:xfrm>
          <a:prstGeom prst="rect">
            <a:avLst/>
          </a:prstGeom>
          <a:noFill/>
        </p:spPr>
        <p:txBody>
          <a:bodyPr wrap="square" rtlCol="0">
            <a:spAutoFit/>
          </a:bodyPr>
          <a:lstStyle/>
          <a:p>
            <a:pPr>
              <a:spcAft>
                <a:spcPts val="600"/>
              </a:spcAft>
            </a:pPr>
            <a:r>
              <a:rPr lang="pt-PT" sz="2400" dirty="0">
                <a:hlinkClick r:id="rId3" action="ppaction://hlinksldjump">
                  <a:extLst>
                    <a:ext uri="{A12FA001-AC4F-418D-AE19-62706E023703}">
                      <ahyp:hlinkClr xmlns:ahyp="http://schemas.microsoft.com/office/drawing/2018/hyperlinkcolor" val="tx"/>
                    </a:ext>
                  </a:extLst>
                </a:hlinkClick>
              </a:rPr>
              <a:t>Sim</a:t>
            </a:r>
            <a:endParaRPr lang="pt-PT" sz="2400" dirty="0"/>
          </a:p>
        </p:txBody>
      </p:sp>
      <p:pic>
        <p:nvPicPr>
          <p:cNvPr id="16" name="Gráfico 15" descr="Gesto de toque duplo">
            <a:extLst>
              <a:ext uri="{FF2B5EF4-FFF2-40B4-BE49-F238E27FC236}">
                <a16:creationId xmlns:a16="http://schemas.microsoft.com/office/drawing/2014/main" id="{5A5DB85C-8441-42D8-A59E-D28D2711B7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227769">
            <a:off x="2123468" y="3496385"/>
            <a:ext cx="664093" cy="664093"/>
          </a:xfrm>
          <a:prstGeom prst="rect">
            <a:avLst/>
          </a:prstGeom>
        </p:spPr>
      </p:pic>
      <p:pic>
        <p:nvPicPr>
          <p:cNvPr id="18" name="Gráfico 17" descr="Gesto de toque duplo">
            <a:extLst>
              <a:ext uri="{FF2B5EF4-FFF2-40B4-BE49-F238E27FC236}">
                <a16:creationId xmlns:a16="http://schemas.microsoft.com/office/drawing/2014/main" id="{A97AC19A-8D47-42BC-8803-3DB0CB1971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227769">
            <a:off x="4459327" y="3599930"/>
            <a:ext cx="664093" cy="664093"/>
          </a:xfrm>
          <a:prstGeom prst="rect">
            <a:avLst/>
          </a:prstGeom>
        </p:spPr>
      </p:pic>
      <p:sp>
        <p:nvSpPr>
          <p:cNvPr id="7" name="CaixaDeTexto 6">
            <a:extLst>
              <a:ext uri="{FF2B5EF4-FFF2-40B4-BE49-F238E27FC236}">
                <a16:creationId xmlns:a16="http://schemas.microsoft.com/office/drawing/2014/main" id="{30ABFCA5-F68D-41BF-8183-52FD4E93D6E6}"/>
              </a:ext>
            </a:extLst>
          </p:cNvPr>
          <p:cNvSpPr txBox="1"/>
          <p:nvPr/>
        </p:nvSpPr>
        <p:spPr>
          <a:xfrm>
            <a:off x="909838" y="4582847"/>
            <a:ext cx="6480031" cy="707886"/>
          </a:xfrm>
          <a:prstGeom prst="rect">
            <a:avLst/>
          </a:prstGeom>
          <a:noFill/>
        </p:spPr>
        <p:txBody>
          <a:bodyPr wrap="square" rtlCol="0">
            <a:spAutoFit/>
          </a:bodyPr>
          <a:lstStyle/>
          <a:p>
            <a:pPr marL="285750" indent="-285750" algn="just">
              <a:buFont typeface="Wingdings" panose="05000000000000000000" pitchFamily="2" charset="2"/>
              <a:buChar char="ü"/>
            </a:pPr>
            <a:r>
              <a:rPr lang="pt-PT" sz="2000" dirty="0"/>
              <a:t>Instale barras de apoio, se necessário, para ajudar a pessoa idosa a levantar e deitar.</a:t>
            </a:r>
          </a:p>
        </p:txBody>
      </p:sp>
      <p:sp>
        <p:nvSpPr>
          <p:cNvPr id="8" name="CaixaDeTexto 7">
            <a:extLst>
              <a:ext uri="{FF2B5EF4-FFF2-40B4-BE49-F238E27FC236}">
                <a16:creationId xmlns:a16="http://schemas.microsoft.com/office/drawing/2014/main" id="{2CF00944-A13F-4773-A5EE-EEB16D2F2229}"/>
              </a:ext>
            </a:extLst>
          </p:cNvPr>
          <p:cNvSpPr txBox="1"/>
          <p:nvPr/>
        </p:nvSpPr>
        <p:spPr>
          <a:xfrm>
            <a:off x="3787901" y="3495882"/>
            <a:ext cx="907858" cy="461665"/>
          </a:xfrm>
          <a:prstGeom prst="rect">
            <a:avLst/>
          </a:prstGeom>
          <a:noFill/>
        </p:spPr>
        <p:txBody>
          <a:bodyPr wrap="square" rtlCol="0">
            <a:spAutoFit/>
          </a:bodyPr>
          <a:lstStyle/>
          <a:p>
            <a:r>
              <a:rPr lang="pt-PT" sz="2400" u="sng" dirty="0"/>
              <a:t>Não</a:t>
            </a:r>
          </a:p>
        </p:txBody>
      </p:sp>
    </p:spTree>
    <p:extLst>
      <p:ext uri="{BB962C8B-B14F-4D97-AF65-F5344CB8AC3E}">
        <p14:creationId xmlns:p14="http://schemas.microsoft.com/office/powerpoint/2010/main" val="17012777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8"/>
                  </p:tgtEl>
                </p:cond>
              </p:nextCondLst>
            </p:seq>
          </p:childTnLst>
        </p:cTn>
      </p:par>
    </p:tnLst>
    <p:bldLst>
      <p:bldP spid="7" grpId="0"/>
    </p:bldLst>
  </p:timing>
</p:sld>
</file>

<file path=ppt/theme/theme1.xml><?xml version="1.0" encoding="utf-8"?>
<a:theme xmlns:a="http://schemas.openxmlformats.org/drawingml/2006/main" name="DividendVTI">
  <a:themeElements>
    <a:clrScheme name="AnalogousFromLightSeedLeftStep">
      <a:dk1>
        <a:srgbClr val="000000"/>
      </a:dk1>
      <a:lt1>
        <a:srgbClr val="FFFFFF"/>
      </a:lt1>
      <a:dk2>
        <a:srgbClr val="413224"/>
      </a:dk2>
      <a:lt2>
        <a:srgbClr val="E8E2E7"/>
      </a:lt2>
      <a:accent1>
        <a:srgbClr val="45B556"/>
      </a:accent1>
      <a:accent2>
        <a:srgbClr val="64B448"/>
      </a:accent2>
      <a:accent3>
        <a:srgbClr val="8FA958"/>
      </a:accent3>
      <a:accent4>
        <a:srgbClr val="ACA245"/>
      </a:accent4>
      <a:accent5>
        <a:srgbClr val="DC9047"/>
      </a:accent5>
      <a:accent6>
        <a:srgbClr val="DF6359"/>
      </a:accent6>
      <a:hlink>
        <a:srgbClr val="AE69A3"/>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42</TotalTime>
  <Words>864</Words>
  <Application>Microsoft Office PowerPoint</Application>
  <PresentationFormat>Ecrã Panorâmico</PresentationFormat>
  <Paragraphs>83</Paragraphs>
  <Slides>20</Slides>
  <Notes>0</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20</vt:i4>
      </vt:variant>
    </vt:vector>
  </HeadingPairs>
  <TitlesOfParts>
    <vt:vector size="25" baseType="lpstr">
      <vt:lpstr>Gadugi</vt:lpstr>
      <vt:lpstr>Gill Sans MT</vt:lpstr>
      <vt:lpstr>Wingdings</vt:lpstr>
      <vt:lpstr>Wingdings 2</vt:lpstr>
      <vt:lpstr>DividendVTI</vt:lpstr>
      <vt:lpstr>Como tornar o ambiente em casa seguro para a pessoa idosa?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Como tornar o ambiente em casa seguro para a pessoa idosa?</dc:title>
  <dc:creator>User</dc:creator>
  <cp:lastModifiedBy>Inês</cp:lastModifiedBy>
  <cp:revision>4</cp:revision>
  <dcterms:created xsi:type="dcterms:W3CDTF">2020-06-24T15:05:56Z</dcterms:created>
  <dcterms:modified xsi:type="dcterms:W3CDTF">2020-06-26T14:43:52Z</dcterms:modified>
</cp:coreProperties>
</file>